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85" r:id="rId2"/>
  </p:sldMasterIdLst>
  <p:notesMasterIdLst>
    <p:notesMasterId r:id="rId50"/>
  </p:notesMasterIdLst>
  <p:handoutMasterIdLst>
    <p:handoutMasterId r:id="rId51"/>
  </p:handoutMasterIdLst>
  <p:sldIdLst>
    <p:sldId id="293" r:id="rId3"/>
    <p:sldId id="331" r:id="rId4"/>
    <p:sldId id="332" r:id="rId5"/>
    <p:sldId id="334" r:id="rId6"/>
    <p:sldId id="333" r:id="rId7"/>
    <p:sldId id="337" r:id="rId8"/>
    <p:sldId id="341" r:id="rId9"/>
    <p:sldId id="342" r:id="rId10"/>
    <p:sldId id="335" r:id="rId11"/>
    <p:sldId id="343" r:id="rId12"/>
    <p:sldId id="344" r:id="rId13"/>
    <p:sldId id="345" r:id="rId14"/>
    <p:sldId id="346" r:id="rId15"/>
    <p:sldId id="338" r:id="rId16"/>
    <p:sldId id="347" r:id="rId17"/>
    <p:sldId id="363" r:id="rId18"/>
    <p:sldId id="364" r:id="rId19"/>
    <p:sldId id="362" r:id="rId20"/>
    <p:sldId id="348" r:id="rId21"/>
    <p:sldId id="349" r:id="rId22"/>
    <p:sldId id="350" r:id="rId23"/>
    <p:sldId id="351" r:id="rId24"/>
    <p:sldId id="352" r:id="rId25"/>
    <p:sldId id="354" r:id="rId26"/>
    <p:sldId id="353" r:id="rId27"/>
    <p:sldId id="355" r:id="rId28"/>
    <p:sldId id="356" r:id="rId29"/>
    <p:sldId id="330" r:id="rId30"/>
    <p:sldId id="310" r:id="rId31"/>
    <p:sldId id="357" r:id="rId32"/>
    <p:sldId id="358" r:id="rId33"/>
    <p:sldId id="359" r:id="rId34"/>
    <p:sldId id="360" r:id="rId35"/>
    <p:sldId id="361" r:id="rId36"/>
    <p:sldId id="301" r:id="rId37"/>
    <p:sldId id="302" r:id="rId38"/>
    <p:sldId id="303" r:id="rId39"/>
    <p:sldId id="305" r:id="rId40"/>
    <p:sldId id="306" r:id="rId41"/>
    <p:sldId id="315" r:id="rId42"/>
    <p:sldId id="307" r:id="rId43"/>
    <p:sldId id="312" r:id="rId44"/>
    <p:sldId id="314" r:id="rId45"/>
    <p:sldId id="313" r:id="rId46"/>
    <p:sldId id="308" r:id="rId47"/>
    <p:sldId id="309" r:id="rId48"/>
    <p:sldId id="311" r:id="rId49"/>
  </p:sldIdLst>
  <p:sldSz cx="9144000" cy="6858000" type="screen4x3"/>
  <p:notesSz cx="7315200" cy="96012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20557" autoAdjust="0"/>
    <p:restoredTop sz="94745"/>
  </p:normalViewPr>
  <p:slideViewPr>
    <p:cSldViewPr>
      <p:cViewPr varScale="1">
        <p:scale>
          <a:sx n="74" d="100"/>
          <a:sy n="74" d="100"/>
        </p:scale>
        <p:origin x="1050" y="7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169920" cy="480060"/>
          </a:xfrm>
          <a:prstGeom prst="rect">
            <a:avLst/>
          </a:prstGeom>
        </p:spPr>
        <p:txBody>
          <a:bodyPr vert="horz" lIns="96661" tIns="48331" rIns="96661" bIns="48331"/>
          <a:lstStyle/>
          <a:p>
            <a:r>
              <a:rPr lang="en-US"/>
              <a:t>July 18, 2017</a:t>
            </a:r>
            <a:endParaRPr lang="en-US" dirty="0"/>
          </a:p>
        </p:txBody>
      </p:sp>
      <p:sp>
        <p:nvSpPr>
          <p:cNvPr id="3" name="Rectangle 3"/>
          <p:cNvSpPr>
            <a:spLocks noGrp="1"/>
          </p:cNvSpPr>
          <p:nvPr>
            <p:ph type="dt" sz="quarter" idx="1"/>
          </p:nvPr>
        </p:nvSpPr>
        <p:spPr>
          <a:xfrm>
            <a:off x="4143587" y="0"/>
            <a:ext cx="3169920" cy="480060"/>
          </a:xfrm>
          <a:prstGeom prst="rect">
            <a:avLst/>
          </a:prstGeom>
        </p:spPr>
        <p:txBody>
          <a:bodyPr vert="horz" lIns="96661" tIns="48331" rIns="96661" bIns="48331"/>
          <a:lstStyle/>
          <a:p>
            <a:endParaRPr lang="en-US" dirty="0"/>
          </a:p>
        </p:txBody>
      </p:sp>
      <p:sp>
        <p:nvSpPr>
          <p:cNvPr id="4" name="Rectangle 4"/>
          <p:cNvSpPr>
            <a:spLocks noGrp="1"/>
          </p:cNvSpPr>
          <p:nvPr>
            <p:ph type="ftr" sz="quarter" idx="2"/>
          </p:nvPr>
        </p:nvSpPr>
        <p:spPr>
          <a:xfrm>
            <a:off x="0" y="9119474"/>
            <a:ext cx="3169920" cy="480060"/>
          </a:xfrm>
          <a:prstGeom prst="rect">
            <a:avLst/>
          </a:prstGeom>
        </p:spPr>
        <p:txBody>
          <a:bodyPr vert="horz" lIns="96661" tIns="48331" rIns="96661" bIns="48331"/>
          <a:lstStyle/>
          <a:p>
            <a:endParaRPr lang="en-US" dirty="0"/>
          </a:p>
        </p:txBody>
      </p:sp>
      <p:sp>
        <p:nvSpPr>
          <p:cNvPr id="5" name="Rectangle 5"/>
          <p:cNvSpPr>
            <a:spLocks noGrp="1"/>
          </p:cNvSpPr>
          <p:nvPr>
            <p:ph type="sldNum" sz="quarter" idx="3"/>
          </p:nvPr>
        </p:nvSpPr>
        <p:spPr>
          <a:xfrm>
            <a:off x="4143587" y="9119474"/>
            <a:ext cx="3169920" cy="480060"/>
          </a:xfrm>
          <a:prstGeom prst="rect">
            <a:avLst/>
          </a:prstGeom>
        </p:spPr>
        <p:txBody>
          <a:bodyPr vert="horz" lIns="96661" tIns="48331" rIns="96661" bIns="48331"/>
          <a:lstStyle/>
          <a:p>
            <a:fld id="{D6790D8E-0C56-4F61-9B17-7A387442778A}" type="slidenum">
              <a:rPr lang="en-US" smtClean="0"/>
              <a:pPr/>
              <a:t>‹#›</a:t>
            </a:fld>
            <a:endParaRPr lang="en-US" dirty="0"/>
          </a:p>
        </p:txBody>
      </p:sp>
    </p:spTree>
    <p:extLst>
      <p:ext uri="{BB962C8B-B14F-4D97-AF65-F5344CB8AC3E}">
        <p14:creationId xmlns:p14="http://schemas.microsoft.com/office/powerpoint/2010/main" val="198638122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169920" cy="480060"/>
          </a:xfrm>
          <a:prstGeom prst="rect">
            <a:avLst/>
          </a:prstGeom>
        </p:spPr>
        <p:txBody>
          <a:bodyPr vert="horz" lIns="96661" tIns="48331" rIns="96661" bIns="48331"/>
          <a:lstStyle/>
          <a:p>
            <a:r>
              <a:rPr lang="en-US"/>
              <a:t>July 18, 2017</a:t>
            </a:r>
            <a:endParaRPr lang="en-US" dirty="0"/>
          </a:p>
        </p:txBody>
      </p:sp>
      <p:sp>
        <p:nvSpPr>
          <p:cNvPr id="3" name="Rectangle 3"/>
          <p:cNvSpPr>
            <a:spLocks noGrp="1"/>
          </p:cNvSpPr>
          <p:nvPr>
            <p:ph type="dt" idx="1"/>
          </p:nvPr>
        </p:nvSpPr>
        <p:spPr>
          <a:xfrm>
            <a:off x="4143587" y="0"/>
            <a:ext cx="3169920" cy="480060"/>
          </a:xfrm>
          <a:prstGeom prst="rect">
            <a:avLst/>
          </a:prstGeom>
        </p:spPr>
        <p:txBody>
          <a:bodyPr vert="horz" lIns="96661" tIns="48331" rIns="96661" bIns="48331"/>
          <a:lstStyle/>
          <a:p>
            <a:endParaRPr lang="en-US" dirty="0"/>
          </a:p>
        </p:txBody>
      </p:sp>
      <p:sp>
        <p:nvSpPr>
          <p:cNvPr id="4" name="Rectangle 4"/>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anchor="ctr"/>
          <a:lstStyle/>
          <a:p>
            <a:endParaRPr lang="en-US" dirty="0"/>
          </a:p>
        </p:txBody>
      </p:sp>
      <p:sp>
        <p:nvSpPr>
          <p:cNvPr id="5" name="Rectangle 5"/>
          <p:cNvSpPr>
            <a:spLocks noGrp="1"/>
          </p:cNvSpPr>
          <p:nvPr>
            <p:ph type="body" sz="quarter" idx="3"/>
          </p:nvPr>
        </p:nvSpPr>
        <p:spPr>
          <a:xfrm>
            <a:off x="731520" y="4560570"/>
            <a:ext cx="5852160" cy="4320540"/>
          </a:xfrm>
          <a:prstGeom prst="rect">
            <a:avLst/>
          </a:prstGeom>
        </p:spPr>
        <p:txBody>
          <a:bodyPr vert="horz" lIns="96661" tIns="48331" rIns="96661" bIns="48331">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9119474"/>
            <a:ext cx="3169920" cy="480060"/>
          </a:xfrm>
          <a:prstGeom prst="rect">
            <a:avLst/>
          </a:prstGeom>
        </p:spPr>
        <p:txBody>
          <a:bodyPr vert="horz" lIns="96661" tIns="48331" rIns="96661" bIns="48331"/>
          <a:lstStyle/>
          <a:p>
            <a:endParaRPr lang="en-US" dirty="0"/>
          </a:p>
        </p:txBody>
      </p:sp>
      <p:sp>
        <p:nvSpPr>
          <p:cNvPr id="7" name="Rectangle 7"/>
          <p:cNvSpPr>
            <a:spLocks noGrp="1"/>
          </p:cNvSpPr>
          <p:nvPr>
            <p:ph type="sldNum" sz="quarter" idx="5"/>
          </p:nvPr>
        </p:nvSpPr>
        <p:spPr>
          <a:xfrm>
            <a:off x="4143587" y="9119474"/>
            <a:ext cx="3169920" cy="480060"/>
          </a:xfrm>
          <a:prstGeom prst="rect">
            <a:avLst/>
          </a:prstGeom>
        </p:spPr>
        <p:txBody>
          <a:bodyPr vert="horz" lIns="96661" tIns="48331" rIns="96661" bIns="48331"/>
          <a:lstStyle/>
          <a:p>
            <a:fld id="{1399807D-D128-4837-BF84-5EA633F317AE}" type="slidenum">
              <a:rPr lang="en-US" smtClean="0"/>
              <a:pPr/>
              <a:t>‹#›</a:t>
            </a:fld>
            <a:endParaRPr lang="en-US" dirty="0"/>
          </a:p>
        </p:txBody>
      </p:sp>
    </p:spTree>
    <p:extLst>
      <p:ext uri="{BB962C8B-B14F-4D97-AF65-F5344CB8AC3E}">
        <p14:creationId xmlns:p14="http://schemas.microsoft.com/office/powerpoint/2010/main" val="3201739442"/>
      </p:ext>
    </p:extLst>
  </p:cSld>
  <p:clrMap bg1="lt1" tx1="dk1" bg2="lt2" tx2="dk2" accent1="accent1" accent2="accent2" accent3="accent3" accent4="accent4" accent5="accent5" accent6="accent6" hlink="hlink" folHlink="folHlink"/>
  <p:hf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10</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66576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11</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00950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12</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92761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13</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82032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14</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15</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72682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16</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19674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17</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67269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18</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44657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19</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49827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20</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107431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21</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61676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22</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51446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23</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853413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24</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29085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25</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8168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26</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905924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27</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125321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28</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864865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29</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107871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30</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377018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31</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024629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32</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8435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33</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720756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34</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2335687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35</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957561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36</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222824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37</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2400001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38</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062361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39</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408536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40</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25829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41</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471034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42</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2885351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43</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932022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44</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677364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45</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296241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46</a:t>
            </a:fld>
            <a:endParaRPr lang="en-US" dirty="0"/>
          </a:p>
        </p:txBody>
      </p:sp>
      <p:sp>
        <p:nvSpPr>
          <p:cNvPr id="8" name="Date Placeholder 7">
            <a:extLst>
              <a:ext uri="{FF2B5EF4-FFF2-40B4-BE49-F238E27FC236}">
                <a16:creationId xmlns:a16="http://schemas.microsoft.com/office/drawing/2014/main" id="{117E0711-4F66-4B1B-A4E0-B1D1653A1CB1}"/>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6EF9D042-9014-46D3-9589-C9C59A530666}"/>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3032034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47</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Judicial Commissioners Association of Tennessee</a:t>
            </a:r>
            <a:endParaRPr lang="en-US" dirty="0"/>
          </a:p>
        </p:txBody>
      </p:sp>
    </p:spTree>
    <p:extLst>
      <p:ext uri="{BB962C8B-B14F-4D97-AF65-F5344CB8AC3E}">
        <p14:creationId xmlns:p14="http://schemas.microsoft.com/office/powerpoint/2010/main" val="196266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5</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6</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7</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1202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8</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148239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9</a:t>
            </a:fld>
            <a:endParaRPr lang="en-US" dirty="0"/>
          </a:p>
        </p:txBody>
      </p:sp>
      <p:sp>
        <p:nvSpPr>
          <p:cNvPr id="8" name="Date Placeholder 7">
            <a:extLst>
              <a:ext uri="{FF2B5EF4-FFF2-40B4-BE49-F238E27FC236}">
                <a16:creationId xmlns:a16="http://schemas.microsoft.com/office/drawing/2014/main" id="{6C5ADFF4-B628-4D0D-9DB8-64518A97CD3F}"/>
              </a:ext>
            </a:extLst>
          </p:cNvPr>
          <p:cNvSpPr>
            <a:spLocks noGrp="1"/>
          </p:cNvSpPr>
          <p:nvPr>
            <p:ph type="dt" idx="14"/>
          </p:nvPr>
        </p:nvSpPr>
        <p:spPr/>
        <p:txBody>
          <a:bodyPr/>
          <a:lstStyle/>
          <a:p>
            <a:endParaRPr lang="en-US" dirty="0"/>
          </a:p>
        </p:txBody>
      </p:sp>
      <p:sp>
        <p:nvSpPr>
          <p:cNvPr id="9" name="Header Placeholder 8">
            <a:extLst>
              <a:ext uri="{FF2B5EF4-FFF2-40B4-BE49-F238E27FC236}">
                <a16:creationId xmlns:a16="http://schemas.microsoft.com/office/drawing/2014/main" id="{25F712AF-4F4E-4FEC-BCEF-F56742967FA1}"/>
              </a:ext>
            </a:extLst>
          </p:cNvPr>
          <p:cNvSpPr>
            <a:spLocks noGrp="1"/>
          </p:cNvSpPr>
          <p:nvPr>
            <p:ph type="hdr" sz="quarter" idx="15"/>
          </p:nvPr>
        </p:nvSpPr>
        <p:spPr/>
        <p:txBody>
          <a:bodyPr/>
          <a:lstStyle/>
          <a:p>
            <a:r>
              <a:rPr lang="en-US"/>
              <a:t>July 18, 2017</a:t>
            </a:r>
            <a:endParaRPr lang="en-US" dirty="0"/>
          </a:p>
        </p:txBody>
      </p:sp>
    </p:spTree>
    <p:extLst>
      <p:ext uri="{BB962C8B-B14F-4D97-AF65-F5344CB8AC3E}">
        <p14:creationId xmlns:p14="http://schemas.microsoft.com/office/powerpoint/2010/main" val="56866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ctr"/>
            <a:fld id="{047E157E-8DCB-4F70-A0AF-5EB586A91DD4}" type="datetime1">
              <a:rPr lang="en-US" smtClean="0">
                <a:solidFill>
                  <a:srgbClr val="FFFFFF"/>
                </a:solidFill>
              </a:rPr>
              <a:pPr algn="ctr"/>
              <a:t>8/1/2023</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95663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15581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601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91743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908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69399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20661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09965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a:t>Click to edit Master title style</a:t>
            </a:r>
            <a:endParaRPr lang="en-US" dirty="0"/>
          </a:p>
        </p:txBody>
      </p:sp>
      <p:sp>
        <p:nvSpPr>
          <p:cNvPr id="12"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5" name="Rectangle 4"/>
          <p:cNvSpPr>
            <a:spLocks noGrp="1"/>
          </p:cNvSpPr>
          <p:nvPr>
            <p:ph type="dt" sz="half" idx="10"/>
          </p:nvPr>
        </p:nvSpPr>
        <p:spPr/>
        <p:txBody>
          <a:bodyPr/>
          <a:lstStyle/>
          <a:p>
            <a:fld id="{7E41B819-6633-4615-BB07-C55D005E14AD}" type="datetimeFigureOut">
              <a:rPr lang="en-US" smtClean="0"/>
              <a:pPr/>
              <a:t>8/1/2023</a:t>
            </a:fld>
            <a:endParaRPr lang="en-US" dirty="0"/>
          </a:p>
        </p:txBody>
      </p:sp>
      <p:sp>
        <p:nvSpPr>
          <p:cNvPr id="28" name="Rectangle 5"/>
          <p:cNvSpPr>
            <a:spLocks noGrp="1"/>
          </p:cNvSpPr>
          <p:nvPr>
            <p:ph type="ftr" sz="quarter" idx="11"/>
          </p:nvPr>
        </p:nvSpPr>
        <p:spPr/>
        <p:txBody>
          <a:bodyPr/>
          <a:lstStyle/>
          <a:p>
            <a:endParaRPr lang="en-US" dirty="0"/>
          </a:p>
        </p:txBody>
      </p:sp>
      <p:sp>
        <p:nvSpPr>
          <p:cNvPr id="19" name="Rectangle 6"/>
          <p:cNvSpPr>
            <a:spLocks noGrp="1"/>
          </p:cNvSpPr>
          <p:nvPr>
            <p:ph type="sldNum" sz="quarter" idx="12"/>
          </p:nvPr>
        </p:nvSpPr>
        <p:spPr/>
        <p:txBody>
          <a:bodyPr/>
          <a:lstStyle/>
          <a:p>
            <a:fld id="{50935222-B196-4F9B-9AEC-1292459A754A}" type="slidenum">
              <a:rPr lang="en-US" smtClean="0"/>
              <a:pPr/>
              <a:t>‹#›</a:t>
            </a:fld>
            <a:endParaRPr lang="en-US" dirty="0"/>
          </a:p>
        </p:txBody>
      </p:sp>
    </p:spTree>
    <p:extLst>
      <p:ext uri="{BB962C8B-B14F-4D97-AF65-F5344CB8AC3E}">
        <p14:creationId xmlns:p14="http://schemas.microsoft.com/office/powerpoint/2010/main" val="264184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98645-E80F-450A-B756-91DCB9A8A25E}" type="datetime1">
              <a:rPr lang="en-US" smtClean="0"/>
              <a:pPr/>
              <a:t>8/1/2023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5702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36758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88063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8" name="Footer Placeholder 7"/>
          <p:cNvSpPr>
            <a:spLocks noGrp="1"/>
          </p:cNvSpPr>
          <p:nvPr>
            <p:ph type="ftr" sz="quarter" idx="11"/>
          </p:nvPr>
        </p:nvSpPr>
        <p:spPr/>
        <p:txBody>
          <a:bodyPr/>
          <a:lstStyle/>
          <a:p>
            <a:pPr algn="r"/>
            <a:endParaRPr lang="en-US" sz="1400" dirty="0">
              <a:solidFill>
                <a:schemeClr val="tx2"/>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61753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870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8/1/2023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56230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08422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8/1/2023</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33689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606EA6-EFEA-4C30-9264-4F9291A5780D}" type="datetime1">
              <a:rPr lang="en-US" smtClean="0"/>
              <a:pPr/>
              <a:t>8/1/2023</a:t>
            </a:fld>
            <a:endParaRPr lang="en-US" sz="1400" dirty="0">
              <a:solidFill>
                <a:schemeClr val="tx2"/>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53930124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1077218"/>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What Goes In, What Stays Out, </a:t>
            </a:r>
          </a:p>
          <a:p>
            <a:pPr>
              <a:tabLst>
                <a:tab pos="2286000" algn="l"/>
              </a:tabLst>
            </a:pPr>
            <a:r>
              <a:rPr lang="en-US" sz="3200" i="1" dirty="0">
                <a:solidFill>
                  <a:schemeClr val="tx2"/>
                </a:solidFill>
                <a:latin typeface="Cambria" panose="02040503050406030204" pitchFamily="18" charset="0"/>
                <a:ea typeface="Cambria" panose="02040503050406030204" pitchFamily="18" charset="0"/>
              </a:rPr>
              <a:t>and What Will Hold Up in Court?</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6" name="TextBox 5">
            <a:extLst>
              <a:ext uri="{FF2B5EF4-FFF2-40B4-BE49-F238E27FC236}">
                <a16:creationId xmlns:a16="http://schemas.microsoft.com/office/drawing/2014/main" id="{6A68F155-65E6-334C-8F7C-29ECA7F82D83}"/>
              </a:ext>
            </a:extLst>
          </p:cNvPr>
          <p:cNvSpPr txBox="1"/>
          <p:nvPr/>
        </p:nvSpPr>
        <p:spPr>
          <a:xfrm>
            <a:off x="533400" y="3533569"/>
            <a:ext cx="7162800" cy="1384995"/>
          </a:xfrm>
          <a:prstGeom prst="rect">
            <a:avLst/>
          </a:prstGeom>
          <a:noFill/>
        </p:spPr>
        <p:txBody>
          <a:bodyPr wrap="square" rtlCol="0">
            <a:spAutoFit/>
          </a:bodyPr>
          <a:lstStyle/>
          <a:p>
            <a:r>
              <a:rPr lang="en-US" sz="2800" b="1" dirty="0">
                <a:solidFill>
                  <a:schemeClr val="tx2"/>
                </a:solidFill>
                <a:latin typeface="Cambria" panose="02040503050406030204" pitchFamily="18" charset="0"/>
                <a:ea typeface="Cambria" panose="02040503050406030204" pitchFamily="18" charset="0"/>
              </a:rPr>
              <a:t>Scott Kimberly</a:t>
            </a:r>
          </a:p>
          <a:p>
            <a:r>
              <a:rPr lang="en-US" sz="2800" i="1" dirty="0">
                <a:solidFill>
                  <a:schemeClr val="tx2"/>
                </a:solidFill>
                <a:latin typeface="Cambria" panose="02040503050406030204" pitchFamily="18" charset="0"/>
                <a:ea typeface="Cambria" panose="02040503050406030204" pitchFamily="18" charset="0"/>
              </a:rPr>
              <a:t>Attorney at Law</a:t>
            </a:r>
          </a:p>
          <a:p>
            <a:r>
              <a:rPr lang="en-US" sz="2800" dirty="0">
                <a:solidFill>
                  <a:schemeClr val="tx2"/>
                </a:solidFill>
                <a:latin typeface="Cambria" panose="02040503050406030204" pitchFamily="18" charset="0"/>
                <a:ea typeface="Cambria" panose="02040503050406030204" pitchFamily="18" charset="0"/>
              </a:rPr>
              <a:t>scott@murfreesborolawyer.com</a:t>
            </a:r>
          </a:p>
        </p:txBody>
      </p:sp>
      <p:sp>
        <p:nvSpPr>
          <p:cNvPr id="8" name="TextBox 7">
            <a:extLst>
              <a:ext uri="{FF2B5EF4-FFF2-40B4-BE49-F238E27FC236}">
                <a16:creationId xmlns:a16="http://schemas.microsoft.com/office/drawing/2014/main" id="{9B1CA2A8-8AC8-BE45-B0BC-3E9BBD0FACEE}"/>
              </a:ext>
            </a:extLst>
          </p:cNvPr>
          <p:cNvSpPr txBox="1"/>
          <p:nvPr/>
        </p:nvSpPr>
        <p:spPr>
          <a:xfrm>
            <a:off x="533400" y="2219179"/>
            <a:ext cx="7162800" cy="954107"/>
          </a:xfrm>
          <a:prstGeom prst="rect">
            <a:avLst/>
          </a:prstGeom>
          <a:noFill/>
        </p:spPr>
        <p:txBody>
          <a:bodyPr wrap="square" rtlCol="0">
            <a:spAutoFit/>
          </a:bodyPr>
          <a:lstStyle/>
          <a:p>
            <a:r>
              <a:rPr lang="en-US" sz="2800" b="1" dirty="0">
                <a:solidFill>
                  <a:schemeClr val="tx2"/>
                </a:solidFill>
                <a:latin typeface="Cambria" panose="02040503050406030204" pitchFamily="18" charset="0"/>
                <a:ea typeface="Cambria" panose="02040503050406030204" pitchFamily="18" charset="0"/>
              </a:rPr>
              <a:t>JCAT Summer Conference</a:t>
            </a:r>
            <a:endParaRPr lang="en-US" sz="2800" dirty="0">
              <a:solidFill>
                <a:schemeClr val="tx2"/>
              </a:solidFill>
              <a:latin typeface="Cambria" panose="02040503050406030204" pitchFamily="18" charset="0"/>
              <a:ea typeface="Cambria" panose="02040503050406030204" pitchFamily="18" charset="0"/>
            </a:endParaRPr>
          </a:p>
          <a:p>
            <a:r>
              <a:rPr lang="en-US" sz="2800" dirty="0">
                <a:solidFill>
                  <a:schemeClr val="tx2"/>
                </a:solidFill>
                <a:latin typeface="Cambria" panose="02040503050406030204" pitchFamily="18" charset="0"/>
                <a:ea typeface="Cambria" panose="02040503050406030204" pitchFamily="18" charset="0"/>
              </a:rPr>
              <a:t>July 31, 2023</a:t>
            </a:r>
          </a:p>
        </p:txBody>
      </p:sp>
    </p:spTree>
    <p:extLst>
      <p:ext uri="{BB962C8B-B14F-4D97-AF65-F5344CB8AC3E}">
        <p14:creationId xmlns:p14="http://schemas.microsoft.com/office/powerpoint/2010/main" val="360769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Judicial Review</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304800" y="1327322"/>
            <a:ext cx="7391400" cy="470898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Let’s See How the Courts Mess It Up</a:t>
            </a:r>
          </a:p>
          <a:p>
            <a:pPr>
              <a:tabLst>
                <a:tab pos="2286000" algn="l"/>
              </a:tabLst>
            </a:pPr>
            <a:r>
              <a:rPr lang="en-US" sz="1600" b="1" dirty="0">
                <a:solidFill>
                  <a:schemeClr val="tx2"/>
                </a:solidFill>
                <a:latin typeface="Cambria" panose="02040503050406030204" pitchFamily="18" charset="0"/>
                <a:ea typeface="Cambria" panose="02040503050406030204" pitchFamily="18" charset="0"/>
              </a:rPr>
              <a:t> </a:t>
            </a:r>
            <a:endParaRPr lang="en-US"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To establish probable cause, the affidavit </a:t>
            </a:r>
            <a:r>
              <a:rPr lang="en-US" b="1" i="1" dirty="0">
                <a:solidFill>
                  <a:schemeClr val="tx2"/>
                </a:solidFill>
                <a:latin typeface="Cambria" panose="02040503050406030204" pitchFamily="18" charset="0"/>
                <a:ea typeface="Cambria" panose="02040503050406030204" pitchFamily="18" charset="0"/>
              </a:rPr>
              <a:t>must show a nexus </a:t>
            </a:r>
            <a:r>
              <a:rPr lang="en-US" dirty="0">
                <a:solidFill>
                  <a:schemeClr val="tx2"/>
                </a:solidFill>
                <a:latin typeface="Cambria" panose="02040503050406030204" pitchFamily="18" charset="0"/>
                <a:ea typeface="Cambria" panose="02040503050406030204" pitchFamily="18" charset="0"/>
              </a:rPr>
              <a:t>among the criminal activity, the place to be searched, and the items to be seized. (State v. Saine, 2009)</a:t>
            </a:r>
          </a:p>
          <a:p>
            <a:pPr>
              <a:tabLst>
                <a:tab pos="2286000" algn="l"/>
              </a:tabLst>
            </a:pPr>
            <a:endParaRPr lang="en-US"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The nexus between the place to be searched and the items to be seized </a:t>
            </a:r>
            <a:r>
              <a:rPr lang="en-US" b="1" i="1" dirty="0">
                <a:solidFill>
                  <a:schemeClr val="tx2"/>
                </a:solidFill>
                <a:latin typeface="Cambria" panose="02040503050406030204" pitchFamily="18" charset="0"/>
                <a:ea typeface="Cambria" panose="02040503050406030204" pitchFamily="18" charset="0"/>
              </a:rPr>
              <a:t>may be established </a:t>
            </a:r>
            <a:r>
              <a:rPr lang="en-US" dirty="0">
                <a:solidFill>
                  <a:schemeClr val="tx2"/>
                </a:solidFill>
                <a:latin typeface="Cambria" panose="02040503050406030204" pitchFamily="18" charset="0"/>
                <a:ea typeface="Cambria" panose="02040503050406030204" pitchFamily="18" charset="0"/>
              </a:rPr>
              <a:t>by the type of crime, the nature of the items, and the normal inferences where a criminal would hide the evidence. (State v. Smith, 1993)</a:t>
            </a:r>
          </a:p>
          <a:p>
            <a:pPr>
              <a:tabLst>
                <a:tab pos="2286000" algn="l"/>
              </a:tabLst>
            </a:pPr>
            <a:endParaRPr lang="en-US" i="1" dirty="0">
              <a:solidFill>
                <a:schemeClr val="tx2"/>
              </a:solidFill>
              <a:latin typeface="Cambria" panose="02040503050406030204" pitchFamily="18" charset="0"/>
              <a:ea typeface="Cambria" panose="02040503050406030204" pitchFamily="18" charset="0"/>
            </a:endParaRPr>
          </a:p>
          <a:p>
            <a:pPr>
              <a:tabLst>
                <a:tab pos="2286000" algn="l"/>
              </a:tabLst>
            </a:pPr>
            <a:r>
              <a:rPr lang="en-US" i="1" dirty="0">
                <a:solidFill>
                  <a:schemeClr val="tx2"/>
                </a:solidFill>
                <a:latin typeface="Cambria" panose="02040503050406030204" pitchFamily="18" charset="0"/>
                <a:ea typeface="Cambria" panose="02040503050406030204" pitchFamily="18" charset="0"/>
              </a:rPr>
              <a:t>But Don’t Worry! </a:t>
            </a:r>
            <a:r>
              <a:rPr lang="en-US" dirty="0">
                <a:solidFill>
                  <a:schemeClr val="tx2"/>
                </a:solidFill>
                <a:latin typeface="Cambria" panose="02040503050406030204" pitchFamily="18" charset="0"/>
                <a:ea typeface="Cambria" panose="02040503050406030204" pitchFamily="18" charset="0"/>
              </a:rPr>
              <a:t>If the affidavit doesn’t include direct evidence of such a nexus, appellate courts may determine </a:t>
            </a:r>
            <a:r>
              <a:rPr lang="en-US" b="1" i="1" dirty="0">
                <a:solidFill>
                  <a:schemeClr val="tx2"/>
                </a:solidFill>
                <a:latin typeface="Cambria" panose="02040503050406030204" pitchFamily="18" charset="0"/>
                <a:ea typeface="Cambria" panose="02040503050406030204" pitchFamily="18" charset="0"/>
              </a:rPr>
              <a:t>whether it was reasonable for the magistrate to infer </a:t>
            </a:r>
            <a:r>
              <a:rPr lang="en-US" dirty="0">
                <a:solidFill>
                  <a:schemeClr val="tx2"/>
                </a:solidFill>
                <a:latin typeface="Cambria" panose="02040503050406030204" pitchFamily="18" charset="0"/>
                <a:ea typeface="Cambria" panose="02040503050406030204" pitchFamily="18" charset="0"/>
              </a:rPr>
              <a:t>that the items of contraband listed in the affidavit would be located in the place to be searched. (State v. Saine, 2009) </a:t>
            </a:r>
            <a:r>
              <a:rPr lang="en-US" i="1" dirty="0">
                <a:solidFill>
                  <a:schemeClr val="tx2"/>
                </a:solidFill>
                <a:latin typeface="Cambria" panose="02040503050406030204" pitchFamily="18" charset="0"/>
                <a:ea typeface="Cambria" panose="02040503050406030204" pitchFamily="18" charset="0"/>
              </a:rPr>
              <a:t>In other words,</a:t>
            </a:r>
            <a:r>
              <a:rPr lang="en-US" dirty="0">
                <a:solidFill>
                  <a:schemeClr val="tx2"/>
                </a:solidFill>
                <a:latin typeface="Cambria" panose="02040503050406030204" pitchFamily="18" charset="0"/>
                <a:ea typeface="Cambria" panose="02040503050406030204" pitchFamily="18" charset="0"/>
              </a:rPr>
              <a:t> </a:t>
            </a:r>
            <a:r>
              <a:rPr lang="en-US" i="1" dirty="0">
                <a:solidFill>
                  <a:schemeClr val="tx2"/>
                </a:solidFill>
                <a:latin typeface="Cambria" panose="02040503050406030204" pitchFamily="18" charset="0"/>
                <a:ea typeface="Cambria" panose="02040503050406030204" pitchFamily="18" charset="0"/>
              </a:rPr>
              <a:t>reasonable inferences are allowed! </a:t>
            </a:r>
            <a:endParaRPr lang="en-US"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5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Probable Cause</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2400" y="1327322"/>
            <a:ext cx="7391400" cy="523220"/>
          </a:xfrm>
          <a:prstGeom prst="rect">
            <a:avLst/>
          </a:prstGeom>
          <a:noFill/>
        </p:spPr>
        <p:txBody>
          <a:bodyPr wrap="square" rtlCol="0" anchor="t">
            <a:spAutoFit/>
          </a:bodyPr>
          <a:lstStyle/>
          <a:p>
            <a:pPr>
              <a:tabLst>
                <a:tab pos="2286000" algn="l"/>
              </a:tabLst>
            </a:pPr>
            <a:r>
              <a:rPr lang="en-US" sz="2800" b="1" dirty="0">
                <a:solidFill>
                  <a:schemeClr val="tx2"/>
                </a:solidFill>
                <a:latin typeface="Cambria" panose="02040503050406030204" pitchFamily="18" charset="0"/>
                <a:ea typeface="Cambria" panose="02040503050406030204" pitchFamily="18" charset="0"/>
              </a:rPr>
              <a:t>According to the Courts, Probable Cause…</a:t>
            </a:r>
          </a:p>
        </p:txBody>
      </p:sp>
      <p:sp>
        <p:nvSpPr>
          <p:cNvPr id="2" name="TextBox 1">
            <a:extLst>
              <a:ext uri="{FF2B5EF4-FFF2-40B4-BE49-F238E27FC236}">
                <a16:creationId xmlns:a16="http://schemas.microsoft.com/office/drawing/2014/main" id="{7AC9491E-A9D6-B0C3-3BD0-1321B4523FC6}"/>
              </a:ext>
            </a:extLst>
          </p:cNvPr>
          <p:cNvSpPr txBox="1"/>
          <p:nvPr/>
        </p:nvSpPr>
        <p:spPr>
          <a:xfrm>
            <a:off x="394448" y="2509042"/>
            <a:ext cx="4419600" cy="369332"/>
          </a:xfrm>
          <a:prstGeom prst="rect">
            <a:avLst/>
          </a:prstGeom>
          <a:noFill/>
        </p:spPr>
        <p:txBody>
          <a:bodyPr wrap="square" rtlCol="0">
            <a:spAutoFit/>
          </a:bodyPr>
          <a:lstStyle/>
          <a:p>
            <a:r>
              <a:rPr lang="en-US" dirty="0">
                <a:latin typeface="Cambria" panose="02040503050406030204" pitchFamily="18" charset="0"/>
              </a:rPr>
              <a:t>“… is a ‘practical, nontechnical conception.’”</a:t>
            </a:r>
          </a:p>
        </p:txBody>
      </p:sp>
      <p:sp>
        <p:nvSpPr>
          <p:cNvPr id="4" name="TextBox 3">
            <a:extLst>
              <a:ext uri="{FF2B5EF4-FFF2-40B4-BE49-F238E27FC236}">
                <a16:creationId xmlns:a16="http://schemas.microsoft.com/office/drawing/2014/main" id="{07126DCD-7667-ECA9-96B2-0F376B913050}"/>
              </a:ext>
            </a:extLst>
          </p:cNvPr>
          <p:cNvSpPr txBox="1"/>
          <p:nvPr/>
        </p:nvSpPr>
        <p:spPr>
          <a:xfrm>
            <a:off x="394447" y="3006559"/>
            <a:ext cx="6777319" cy="923330"/>
          </a:xfrm>
          <a:prstGeom prst="rect">
            <a:avLst/>
          </a:prstGeom>
          <a:noFill/>
        </p:spPr>
        <p:txBody>
          <a:bodyPr wrap="square" rtlCol="0">
            <a:spAutoFit/>
          </a:bodyPr>
          <a:lstStyle/>
          <a:p>
            <a:r>
              <a:rPr lang="en-US" dirty="0">
                <a:solidFill>
                  <a:srgbClr val="222222"/>
                </a:solidFill>
                <a:latin typeface="Cambria" panose="02040503050406030204" pitchFamily="18" charset="0"/>
              </a:rPr>
              <a:t>“…d</a:t>
            </a:r>
            <a:r>
              <a:rPr lang="en-US" b="0" i="0" dirty="0">
                <a:solidFill>
                  <a:srgbClr val="222222"/>
                </a:solidFill>
                <a:effectLst/>
                <a:latin typeface="Cambria" panose="02040503050406030204" pitchFamily="18" charset="0"/>
              </a:rPr>
              <a:t>eal[s] with probabilities. These are not technical; they are the factual and practical considerations of everyday life on which reasonable and prudent men, not legal technicians, act.”</a:t>
            </a:r>
            <a:endParaRPr lang="en-US" dirty="0">
              <a:latin typeface="Cambria" panose="02040503050406030204" pitchFamily="18" charset="0"/>
            </a:endParaRPr>
          </a:p>
        </p:txBody>
      </p:sp>
      <p:sp>
        <p:nvSpPr>
          <p:cNvPr id="5" name="TextBox 4">
            <a:extLst>
              <a:ext uri="{FF2B5EF4-FFF2-40B4-BE49-F238E27FC236}">
                <a16:creationId xmlns:a16="http://schemas.microsoft.com/office/drawing/2014/main" id="{FA14F34A-DD25-C67E-D28A-DC5CAC3C8C57}"/>
              </a:ext>
            </a:extLst>
          </p:cNvPr>
          <p:cNvSpPr txBox="1"/>
          <p:nvPr/>
        </p:nvSpPr>
        <p:spPr>
          <a:xfrm>
            <a:off x="394447" y="4058074"/>
            <a:ext cx="6777318" cy="923330"/>
          </a:xfrm>
          <a:prstGeom prst="rect">
            <a:avLst/>
          </a:prstGeom>
          <a:noFill/>
        </p:spPr>
        <p:txBody>
          <a:bodyPr wrap="square" rtlCol="0">
            <a:spAutoFit/>
          </a:bodyPr>
          <a:lstStyle/>
          <a:p>
            <a:r>
              <a:rPr lang="en-US" dirty="0">
                <a:solidFill>
                  <a:srgbClr val="222222"/>
                </a:solidFill>
                <a:latin typeface="Cambria" panose="02040503050406030204" pitchFamily="18" charset="0"/>
              </a:rPr>
              <a:t>“… is a fluid concept — turning on the assessment of probabilities in particular factual contexts — not readily, or even usefully, reduced to a neat set of legal rules.”</a:t>
            </a:r>
          </a:p>
        </p:txBody>
      </p:sp>
      <p:sp>
        <p:nvSpPr>
          <p:cNvPr id="8" name="TextBox 7">
            <a:extLst>
              <a:ext uri="{FF2B5EF4-FFF2-40B4-BE49-F238E27FC236}">
                <a16:creationId xmlns:a16="http://schemas.microsoft.com/office/drawing/2014/main" id="{63490344-1844-E72E-05D2-FB08C4E7D33A}"/>
              </a:ext>
            </a:extLst>
          </p:cNvPr>
          <p:cNvSpPr txBox="1"/>
          <p:nvPr/>
        </p:nvSpPr>
        <p:spPr>
          <a:xfrm>
            <a:off x="394447" y="5109589"/>
            <a:ext cx="6777318" cy="923330"/>
          </a:xfrm>
          <a:prstGeom prst="rect">
            <a:avLst/>
          </a:prstGeom>
          <a:noFill/>
        </p:spPr>
        <p:txBody>
          <a:bodyPr wrap="square">
            <a:spAutoFit/>
          </a:bodyPr>
          <a:lstStyle/>
          <a:p>
            <a:r>
              <a:rPr lang="en-US" dirty="0">
                <a:latin typeface="Cambria" panose="02040503050406030204" pitchFamily="18" charset="0"/>
              </a:rPr>
              <a:t>“... according to its usual acceptation, means less than evidence which would justify condemnation. It imports a seizure made under circumstances which warrant suspicion.”</a:t>
            </a:r>
          </a:p>
        </p:txBody>
      </p:sp>
      <p:sp>
        <p:nvSpPr>
          <p:cNvPr id="10" name="TextBox 9">
            <a:extLst>
              <a:ext uri="{FF2B5EF4-FFF2-40B4-BE49-F238E27FC236}">
                <a16:creationId xmlns:a16="http://schemas.microsoft.com/office/drawing/2014/main" id="{A417A366-BECA-1ACD-BE9D-5B9D3F77FECE}"/>
              </a:ext>
            </a:extLst>
          </p:cNvPr>
          <p:cNvSpPr txBox="1"/>
          <p:nvPr/>
        </p:nvSpPr>
        <p:spPr>
          <a:xfrm>
            <a:off x="385481" y="2011525"/>
            <a:ext cx="6777319" cy="369332"/>
          </a:xfrm>
          <a:prstGeom prst="rect">
            <a:avLst/>
          </a:prstGeom>
          <a:noFill/>
        </p:spPr>
        <p:txBody>
          <a:bodyPr wrap="square" rtlCol="0">
            <a:spAutoFit/>
          </a:bodyPr>
          <a:lstStyle/>
          <a:p>
            <a:r>
              <a:rPr lang="en-US" dirty="0">
                <a:latin typeface="Cambria" panose="02040503050406030204" pitchFamily="18" charset="0"/>
              </a:rPr>
              <a:t>“… is more than a mere suspicion but less than absolute certainty.”</a:t>
            </a:r>
          </a:p>
        </p:txBody>
      </p:sp>
    </p:spTree>
    <p:extLst>
      <p:ext uri="{BB962C8B-B14F-4D97-AF65-F5344CB8AC3E}">
        <p14:creationId xmlns:p14="http://schemas.microsoft.com/office/powerpoint/2010/main" val="31154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Probable Cause</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2400" y="1327322"/>
            <a:ext cx="7391400" cy="523220"/>
          </a:xfrm>
          <a:prstGeom prst="rect">
            <a:avLst/>
          </a:prstGeom>
          <a:noFill/>
        </p:spPr>
        <p:txBody>
          <a:bodyPr wrap="square" rtlCol="0" anchor="t">
            <a:spAutoFit/>
          </a:bodyPr>
          <a:lstStyle/>
          <a:p>
            <a:pPr>
              <a:tabLst>
                <a:tab pos="2286000" algn="l"/>
              </a:tabLst>
            </a:pPr>
            <a:r>
              <a:rPr lang="en-US" sz="2800" b="1" dirty="0">
                <a:solidFill>
                  <a:schemeClr val="tx2"/>
                </a:solidFill>
                <a:latin typeface="Cambria" panose="02040503050406030204" pitchFamily="18" charset="0"/>
                <a:ea typeface="Cambria" panose="02040503050406030204" pitchFamily="18" charset="0"/>
              </a:rPr>
              <a:t>Justice Rehnquist Said It Best:</a:t>
            </a:r>
          </a:p>
        </p:txBody>
      </p:sp>
      <p:sp>
        <p:nvSpPr>
          <p:cNvPr id="2" name="TextBox 1">
            <a:extLst>
              <a:ext uri="{FF2B5EF4-FFF2-40B4-BE49-F238E27FC236}">
                <a16:creationId xmlns:a16="http://schemas.microsoft.com/office/drawing/2014/main" id="{7AC9491E-A9D6-B0C3-3BD0-1321B4523FC6}"/>
              </a:ext>
            </a:extLst>
          </p:cNvPr>
          <p:cNvSpPr txBox="1"/>
          <p:nvPr/>
        </p:nvSpPr>
        <p:spPr>
          <a:xfrm>
            <a:off x="381000" y="2011524"/>
            <a:ext cx="6781800" cy="1754326"/>
          </a:xfrm>
          <a:prstGeom prst="rect">
            <a:avLst/>
          </a:prstGeom>
          <a:noFill/>
        </p:spPr>
        <p:txBody>
          <a:bodyPr wrap="square" rtlCol="0">
            <a:spAutoFit/>
          </a:bodyPr>
          <a:lstStyle/>
          <a:p>
            <a:r>
              <a:rPr lang="en-US" sz="3600" dirty="0">
                <a:latin typeface="Cambria" panose="02040503050406030204" pitchFamily="18" charset="0"/>
              </a:rPr>
              <a:t>“Articulating precisely what ‘reasonable suspicion’… mean[s] </a:t>
            </a:r>
            <a:r>
              <a:rPr lang="en-US" sz="3600" b="1" i="1" dirty="0">
                <a:latin typeface="Cambria" panose="02040503050406030204" pitchFamily="18" charset="0"/>
              </a:rPr>
              <a:t>is not possible</a:t>
            </a:r>
            <a:r>
              <a:rPr lang="en-US" sz="3600" dirty="0">
                <a:latin typeface="Cambria" panose="02040503050406030204" pitchFamily="18" charset="0"/>
              </a:rPr>
              <a:t>.”</a:t>
            </a:r>
          </a:p>
        </p:txBody>
      </p:sp>
    </p:spTree>
    <p:extLst>
      <p:ext uri="{BB962C8B-B14F-4D97-AF65-F5344CB8AC3E}">
        <p14:creationId xmlns:p14="http://schemas.microsoft.com/office/powerpoint/2010/main" val="31338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Probable Cause</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2400" y="1327322"/>
            <a:ext cx="7391400" cy="523220"/>
          </a:xfrm>
          <a:prstGeom prst="rect">
            <a:avLst/>
          </a:prstGeom>
          <a:noFill/>
        </p:spPr>
        <p:txBody>
          <a:bodyPr wrap="square" rtlCol="0" anchor="t">
            <a:spAutoFit/>
          </a:bodyPr>
          <a:lstStyle/>
          <a:p>
            <a:pPr>
              <a:tabLst>
                <a:tab pos="2286000" algn="l"/>
              </a:tabLst>
            </a:pPr>
            <a:r>
              <a:rPr lang="en-US" sz="2800" b="1" dirty="0">
                <a:solidFill>
                  <a:schemeClr val="tx2"/>
                </a:solidFill>
                <a:latin typeface="Cambria" panose="02040503050406030204" pitchFamily="18" charset="0"/>
                <a:ea typeface="Cambria" panose="02040503050406030204" pitchFamily="18" charset="0"/>
              </a:rPr>
              <a:t>So What Is Probable Cause?</a:t>
            </a:r>
          </a:p>
        </p:txBody>
      </p:sp>
      <p:sp>
        <p:nvSpPr>
          <p:cNvPr id="2" name="TextBox 1">
            <a:extLst>
              <a:ext uri="{FF2B5EF4-FFF2-40B4-BE49-F238E27FC236}">
                <a16:creationId xmlns:a16="http://schemas.microsoft.com/office/drawing/2014/main" id="{7AC9491E-A9D6-B0C3-3BD0-1321B4523FC6}"/>
              </a:ext>
            </a:extLst>
          </p:cNvPr>
          <p:cNvSpPr txBox="1"/>
          <p:nvPr/>
        </p:nvSpPr>
        <p:spPr>
          <a:xfrm>
            <a:off x="381000" y="2011524"/>
            <a:ext cx="6781800" cy="3877985"/>
          </a:xfrm>
          <a:prstGeom prst="rect">
            <a:avLst/>
          </a:prstGeom>
          <a:noFill/>
        </p:spPr>
        <p:txBody>
          <a:bodyPr wrap="square" rtlCol="0">
            <a:spAutoFit/>
          </a:bodyPr>
          <a:lstStyle/>
          <a:p>
            <a:r>
              <a:rPr lang="en-US" dirty="0">
                <a:latin typeface="Cambria" panose="02040503050406030204" pitchFamily="18" charset="0"/>
              </a:rPr>
              <a:t>“[S]</a:t>
            </a:r>
            <a:r>
              <a:rPr lang="en-US" dirty="0" err="1">
                <a:latin typeface="Cambria" panose="02040503050406030204" pitchFamily="18" charset="0"/>
              </a:rPr>
              <a:t>earch</a:t>
            </a:r>
            <a:r>
              <a:rPr lang="en-US" dirty="0">
                <a:latin typeface="Cambria" panose="02040503050406030204" pitchFamily="18" charset="0"/>
              </a:rPr>
              <a:t> and arrest warrants long have been issued by persons who are neither lawyers nor judges, and who certainly do not remain abreast of each judicial refinement of the nature of ‘probable cause’…</a:t>
            </a:r>
          </a:p>
          <a:p>
            <a:endParaRPr lang="en-US" dirty="0">
              <a:latin typeface="Cambria" panose="02040503050406030204" pitchFamily="18" charset="0"/>
            </a:endParaRPr>
          </a:p>
          <a:p>
            <a:r>
              <a:rPr lang="en-US" dirty="0">
                <a:latin typeface="Cambria" panose="02040503050406030204" pitchFamily="18" charset="0"/>
              </a:rPr>
              <a:t>…probable cause deals ‘with probabilities. These are not technical; they are the factual and practical considerations of everyday life on which reasonable and prudent men, not legal technicians, act.’”</a:t>
            </a:r>
          </a:p>
          <a:p>
            <a:pPr lvl="3">
              <a:tabLst>
                <a:tab pos="5426075" algn="r"/>
              </a:tabLst>
            </a:pPr>
            <a:endParaRPr lang="en-US" dirty="0">
              <a:latin typeface="Cambria" panose="02040503050406030204" pitchFamily="18" charset="0"/>
            </a:endParaRPr>
          </a:p>
          <a:p>
            <a:pPr lvl="1">
              <a:tabLst>
                <a:tab pos="5426075" algn="r"/>
              </a:tabLst>
            </a:pPr>
            <a:r>
              <a:rPr lang="en-US" i="1" dirty="0">
                <a:latin typeface="Cambria" panose="02040503050406030204" pitchFamily="18" charset="0"/>
              </a:rPr>
              <a:t>Illinois v. Gates</a:t>
            </a:r>
          </a:p>
          <a:p>
            <a:pPr lvl="1">
              <a:tabLst>
                <a:tab pos="5426075" algn="r"/>
              </a:tabLst>
            </a:pPr>
            <a:r>
              <a:rPr lang="en-US" dirty="0">
                <a:latin typeface="Cambria" panose="02040503050406030204" pitchFamily="18" charset="0"/>
              </a:rPr>
              <a:t>United States Supreme Court, 1983</a:t>
            </a:r>
          </a:p>
          <a:p>
            <a:endParaRPr lang="en-US" dirty="0">
              <a:latin typeface="Cambria" panose="02040503050406030204" pitchFamily="18" charset="0"/>
            </a:endParaRPr>
          </a:p>
          <a:p>
            <a:r>
              <a:rPr lang="en-US" sz="3000" i="1" dirty="0">
                <a:latin typeface="Cambria" panose="02040503050406030204" pitchFamily="18" charset="0"/>
              </a:rPr>
              <a:t>What Would Justice </a:t>
            </a:r>
            <a:r>
              <a:rPr lang="en-US" sz="3000" i="1">
                <a:latin typeface="Cambria" panose="02040503050406030204" pitchFamily="18" charset="0"/>
              </a:rPr>
              <a:t>Potter Say?</a:t>
            </a:r>
            <a:endParaRPr lang="en-US" sz="3000" i="1" dirty="0">
              <a:latin typeface="Cambria" panose="02040503050406030204" pitchFamily="18" charset="0"/>
            </a:endParaRPr>
          </a:p>
        </p:txBody>
      </p:sp>
    </p:spTree>
    <p:extLst>
      <p:ext uri="{BB962C8B-B14F-4D97-AF65-F5344CB8AC3E}">
        <p14:creationId xmlns:p14="http://schemas.microsoft.com/office/powerpoint/2010/main" val="11556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linds(horizontal)">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768171" cy="5232202"/>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 in General</a:t>
            </a:r>
          </a:p>
          <a:p>
            <a:pPr>
              <a:tabLst>
                <a:tab pos="2286000" algn="l"/>
              </a:tabLst>
            </a:pPr>
            <a:r>
              <a:rPr lang="en-US" sz="24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2400" b="1" dirty="0">
                <a:solidFill>
                  <a:schemeClr val="tx2"/>
                </a:solidFill>
                <a:latin typeface="Cambria" panose="02040503050406030204" pitchFamily="18" charset="0"/>
                <a:ea typeface="Cambria" panose="02040503050406030204" pitchFamily="18" charset="0"/>
              </a:rPr>
              <a:t>General Rule: </a:t>
            </a:r>
            <a:r>
              <a:rPr lang="en-US" sz="2400" dirty="0">
                <a:solidFill>
                  <a:schemeClr val="tx2"/>
                </a:solidFill>
                <a:latin typeface="Cambria" panose="02040503050406030204" pitchFamily="18" charset="0"/>
                <a:ea typeface="Cambria" panose="02040503050406030204" pitchFamily="18" charset="0"/>
              </a:rPr>
              <a:t>An affidavit may include </a:t>
            </a:r>
            <a:r>
              <a:rPr lang="en-US" sz="2400" i="1" dirty="0">
                <a:solidFill>
                  <a:schemeClr val="tx2"/>
                </a:solidFill>
                <a:latin typeface="Cambria" panose="02040503050406030204" pitchFamily="18" charset="0"/>
                <a:ea typeface="Cambria" panose="02040503050406030204" pitchFamily="18" charset="0"/>
              </a:rPr>
              <a:t>reliable hearsay </a:t>
            </a:r>
            <a:r>
              <a:rPr lang="en-US" sz="2400" dirty="0">
                <a:solidFill>
                  <a:schemeClr val="tx2"/>
                </a:solidFill>
                <a:latin typeface="Cambria" panose="02040503050406030204" pitchFamily="18" charset="0"/>
                <a:ea typeface="Cambria" panose="02040503050406030204" pitchFamily="18" charset="0"/>
              </a:rPr>
              <a:t>information as a basis to establish probable cause. (State v. Henning, 1998)</a:t>
            </a:r>
          </a:p>
          <a:p>
            <a:pPr>
              <a:tabLst>
                <a:tab pos="2286000" algn="l"/>
              </a:tabLst>
            </a:pPr>
            <a:endParaRPr lang="en-US" sz="2400" dirty="0">
              <a:solidFill>
                <a:schemeClr val="tx2"/>
              </a:solidFill>
              <a:latin typeface="Cambria" panose="02040503050406030204" pitchFamily="18" charset="0"/>
              <a:ea typeface="Cambria" panose="02040503050406030204" pitchFamily="18" charset="0"/>
            </a:endParaRPr>
          </a:p>
          <a:p>
            <a:pPr>
              <a:tabLst>
                <a:tab pos="2286000" algn="l"/>
              </a:tabLst>
            </a:pPr>
            <a:r>
              <a:rPr lang="en-US" sz="2400" b="1" dirty="0">
                <a:solidFill>
                  <a:schemeClr val="tx2"/>
                </a:solidFill>
                <a:latin typeface="Cambria" panose="02040503050406030204" pitchFamily="18" charset="0"/>
                <a:ea typeface="Cambria" panose="02040503050406030204" pitchFamily="18" charset="0"/>
              </a:rPr>
              <a:t>Presumption of Reliability.</a:t>
            </a:r>
            <a:r>
              <a:rPr lang="en-US" sz="2400" dirty="0">
                <a:solidFill>
                  <a:schemeClr val="tx2"/>
                </a:solidFill>
                <a:latin typeface="Cambria" panose="02040503050406030204" pitchFamily="18" charset="0"/>
                <a:ea typeface="Cambria" panose="02040503050406030204" pitchFamily="18" charset="0"/>
              </a:rPr>
              <a:t> Information from law enforcement </a:t>
            </a:r>
            <a:r>
              <a:rPr lang="en-US" sz="2400" i="1" dirty="0">
                <a:solidFill>
                  <a:schemeClr val="tx2"/>
                </a:solidFill>
                <a:latin typeface="Cambria" panose="02040503050406030204" pitchFamily="18" charset="0"/>
                <a:ea typeface="Cambria" panose="02040503050406030204" pitchFamily="18" charset="0"/>
              </a:rPr>
              <a:t>and</a:t>
            </a:r>
            <a:r>
              <a:rPr lang="en-US" sz="2400" dirty="0">
                <a:solidFill>
                  <a:schemeClr val="tx2"/>
                </a:solidFill>
                <a:latin typeface="Cambria" panose="02040503050406030204" pitchFamily="18" charset="0"/>
                <a:ea typeface="Cambria" panose="02040503050406030204" pitchFamily="18" charset="0"/>
              </a:rPr>
              <a:t> citizen informants are </a:t>
            </a:r>
            <a:r>
              <a:rPr lang="en-US" sz="2400" i="1" dirty="0">
                <a:solidFill>
                  <a:schemeClr val="tx2"/>
                </a:solidFill>
                <a:latin typeface="Cambria" panose="02040503050406030204" pitchFamily="18" charset="0"/>
                <a:ea typeface="Cambria" panose="02040503050406030204" pitchFamily="18" charset="0"/>
              </a:rPr>
              <a:t>presumed</a:t>
            </a:r>
            <a:r>
              <a:rPr lang="en-US" sz="2400" dirty="0">
                <a:solidFill>
                  <a:schemeClr val="tx2"/>
                </a:solidFill>
                <a:latin typeface="Cambria" panose="02040503050406030204" pitchFamily="18" charset="0"/>
                <a:ea typeface="Cambria" panose="02040503050406030204" pitchFamily="18" charset="0"/>
              </a:rPr>
              <a:t> reliable.</a:t>
            </a:r>
          </a:p>
          <a:p>
            <a:pPr>
              <a:tabLst>
                <a:tab pos="2286000" algn="l"/>
              </a:tabLst>
            </a:pPr>
            <a:endParaRPr lang="en-US" sz="2400" b="1" dirty="0">
              <a:solidFill>
                <a:schemeClr val="tx2"/>
              </a:solidFill>
              <a:latin typeface="Cambria" panose="02040503050406030204" pitchFamily="18" charset="0"/>
              <a:ea typeface="Cambria" panose="02040503050406030204" pitchFamily="18" charset="0"/>
            </a:endParaRPr>
          </a:p>
          <a:p>
            <a:pPr>
              <a:tabLst>
                <a:tab pos="2286000" algn="l"/>
              </a:tabLst>
            </a:pPr>
            <a:r>
              <a:rPr lang="en-US" sz="2400" b="1" dirty="0">
                <a:solidFill>
                  <a:schemeClr val="tx2"/>
                </a:solidFill>
                <a:latin typeface="Cambria" panose="02040503050406030204" pitchFamily="18" charset="0"/>
                <a:ea typeface="Cambria" panose="02040503050406030204" pitchFamily="18" charset="0"/>
              </a:rPr>
              <a:t>Criminal Informants.</a:t>
            </a:r>
            <a:r>
              <a:rPr lang="en-US" sz="2400" dirty="0">
                <a:solidFill>
                  <a:schemeClr val="tx2"/>
                </a:solidFill>
                <a:latin typeface="Cambria" panose="02040503050406030204" pitchFamily="18" charset="0"/>
                <a:ea typeface="Cambria" panose="02040503050406030204" pitchFamily="18" charset="0"/>
              </a:rPr>
              <a:t> Ever-changing legal history to determine admissibility in court.</a:t>
            </a:r>
            <a:endParaRPr lang="en-US" sz="2400" b="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400" i="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14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71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7086600" cy="3416320"/>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 </a:t>
            </a:r>
            <a:r>
              <a:rPr lang="en-US" sz="3200" b="1" i="1" dirty="0">
                <a:solidFill>
                  <a:schemeClr val="tx2"/>
                </a:solidFill>
                <a:latin typeface="Cambria" panose="02040503050406030204" pitchFamily="18" charset="0"/>
                <a:ea typeface="Cambria" panose="02040503050406030204" pitchFamily="18" charset="0"/>
              </a:rPr>
              <a:t>for Informants</a:t>
            </a:r>
            <a:r>
              <a:rPr lang="en-US" sz="2400" b="1" dirty="0">
                <a:solidFill>
                  <a:schemeClr val="tx2"/>
                </a:solidFill>
                <a:latin typeface="Cambria" panose="02040503050406030204" pitchFamily="18" charset="0"/>
                <a:ea typeface="Cambria" panose="02040503050406030204" pitchFamily="18" charset="0"/>
              </a:rPr>
              <a:t> </a:t>
            </a: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Aguilar/Spinelli (SCOTUS, 1960s):</a:t>
            </a:r>
            <a:r>
              <a:rPr lang="en-US" sz="2000" dirty="0">
                <a:solidFill>
                  <a:schemeClr val="tx2"/>
                </a:solidFill>
                <a:latin typeface="Cambria" panose="02040503050406030204" pitchFamily="18" charset="0"/>
                <a:ea typeface="Cambria" panose="02040503050406030204" pitchFamily="18" charset="0"/>
              </a:rPr>
              <a:t> If an Affiant relies upon hearsay information from a criminal informant, the magistrate must satisfy </a:t>
            </a:r>
            <a:r>
              <a:rPr lang="en-US" sz="2000" i="1" dirty="0">
                <a:solidFill>
                  <a:schemeClr val="tx2"/>
                </a:solidFill>
                <a:latin typeface="Cambria" panose="02040503050406030204" pitchFamily="18" charset="0"/>
                <a:ea typeface="Cambria" panose="02040503050406030204" pitchFamily="18" charset="0"/>
              </a:rPr>
              <a:t>basis of knowledge</a:t>
            </a:r>
            <a:r>
              <a:rPr lang="en-US" sz="2000" dirty="0">
                <a:solidFill>
                  <a:schemeClr val="tx2"/>
                </a:solidFill>
                <a:latin typeface="Cambria" panose="02040503050406030204" pitchFamily="18" charset="0"/>
                <a:ea typeface="Cambria" panose="02040503050406030204" pitchFamily="18" charset="0"/>
              </a:rPr>
              <a:t> and </a:t>
            </a:r>
            <a:r>
              <a:rPr lang="en-US" sz="2000" i="1" dirty="0">
                <a:solidFill>
                  <a:schemeClr val="tx2"/>
                </a:solidFill>
                <a:latin typeface="Cambria" panose="02040503050406030204" pitchFamily="18" charset="0"/>
                <a:ea typeface="Cambria" panose="02040503050406030204" pitchFamily="18" charset="0"/>
              </a:rPr>
              <a:t>veracity</a:t>
            </a:r>
            <a:r>
              <a:rPr lang="en-US" sz="2000" dirty="0">
                <a:solidFill>
                  <a:schemeClr val="tx2"/>
                </a:solidFill>
                <a:latin typeface="Cambria" panose="02040503050406030204" pitchFamily="18" charset="0"/>
                <a:ea typeface="Cambria" panose="02040503050406030204" pitchFamily="18" charset="0"/>
              </a:rPr>
              <a:t>- a two-prong test.</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lgn="just">
              <a:tabLst>
                <a:tab pos="2286000" algn="l"/>
              </a:tabLst>
            </a:pPr>
            <a:r>
              <a:rPr lang="en-US" sz="1600" i="1" dirty="0">
                <a:solidFill>
                  <a:schemeClr val="tx2"/>
                </a:solidFill>
                <a:latin typeface="Cambria" panose="02040503050406030204" pitchFamily="18" charset="0"/>
                <a:ea typeface="Cambria" panose="02040503050406030204" pitchFamily="18" charset="0"/>
              </a:rPr>
              <a:t>"Affiants have received reliable information from a credible person and do believe that heroin, marijuana, barbiturates and other narcotics and narcotic paraphernalia are being kept at the above described premises for the purpose of sale and use contrary to the provisions of the law.”</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28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295400"/>
            <a:ext cx="7086600" cy="510909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 </a:t>
            </a:r>
            <a:r>
              <a:rPr lang="en-US" sz="3200" b="1" i="1" dirty="0">
                <a:solidFill>
                  <a:schemeClr val="tx2"/>
                </a:solidFill>
                <a:latin typeface="Cambria" panose="02040503050406030204" pitchFamily="18" charset="0"/>
                <a:ea typeface="Cambria" panose="02040503050406030204" pitchFamily="18" charset="0"/>
              </a:rPr>
              <a:t>for Informants</a:t>
            </a:r>
            <a:r>
              <a:rPr lang="en-US" sz="2400" b="1" dirty="0">
                <a:solidFill>
                  <a:schemeClr val="tx2"/>
                </a:solidFill>
                <a:latin typeface="Cambria" panose="02040503050406030204" pitchFamily="18" charset="0"/>
                <a:ea typeface="Cambria" panose="02040503050406030204" pitchFamily="18" charset="0"/>
              </a:rPr>
              <a:t> </a:t>
            </a: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Illinois v. Gates (SCOTUS, 1983):</a:t>
            </a:r>
            <a:r>
              <a:rPr lang="en-US" sz="2000" dirty="0">
                <a:solidFill>
                  <a:schemeClr val="tx2"/>
                </a:solidFill>
                <a:latin typeface="Cambria" panose="02040503050406030204" pitchFamily="18" charset="0"/>
                <a:ea typeface="Cambria" panose="02040503050406030204" pitchFamily="18" charset="0"/>
              </a:rPr>
              <a:t> Abandons two-prong </a:t>
            </a:r>
            <a:r>
              <a:rPr lang="en-US" sz="2000" i="1" dirty="0">
                <a:solidFill>
                  <a:schemeClr val="tx2"/>
                </a:solidFill>
                <a:latin typeface="Cambria" panose="02040503050406030204" pitchFamily="18" charset="0"/>
                <a:ea typeface="Cambria" panose="02040503050406030204" pitchFamily="18" charset="0"/>
              </a:rPr>
              <a:t>Aguilar/Spinelli</a:t>
            </a:r>
            <a:r>
              <a:rPr lang="en-US" sz="2000" dirty="0">
                <a:solidFill>
                  <a:schemeClr val="tx2"/>
                </a:solidFill>
                <a:latin typeface="Cambria" panose="02040503050406030204" pitchFamily="18" charset="0"/>
                <a:ea typeface="Cambria" panose="02040503050406030204" pitchFamily="18" charset="0"/>
              </a:rPr>
              <a:t> Test, Adopts “Totality of Circumstances.”</a:t>
            </a: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On May 3, 1978, the Bloomingdale Police Department received by mail an anonymous handwritten letter which read as follows: </a:t>
            </a:r>
          </a:p>
          <a:p>
            <a:pPr>
              <a:tabLst>
                <a:tab pos="2286000" algn="l"/>
              </a:tabLst>
            </a:pPr>
            <a:r>
              <a:rPr lang="en-US" sz="2000" dirty="0">
                <a:solidFill>
                  <a:schemeClr val="tx2"/>
                </a:solidFill>
                <a:latin typeface="Cambria" panose="02040503050406030204" pitchFamily="18" charset="0"/>
                <a:ea typeface="Cambria" panose="02040503050406030204" pitchFamily="18" charset="0"/>
              </a:rPr>
              <a:t>:</a:t>
            </a:r>
          </a:p>
          <a:p>
            <a:pPr algn="just">
              <a:tabLst>
                <a:tab pos="2286000" algn="l"/>
              </a:tabLst>
            </a:pPr>
            <a:r>
              <a:rPr lang="en-US" sz="2000" i="1" dirty="0">
                <a:solidFill>
                  <a:schemeClr val="tx2"/>
                </a:solidFill>
                <a:latin typeface="Cambria" panose="02040503050406030204" pitchFamily="18" charset="0"/>
                <a:ea typeface="Cambria" panose="02040503050406030204" pitchFamily="18" charset="0"/>
              </a:rPr>
              <a:t>"This letter is to inform you that you have a couple in your town who strictly make their living on selling drugs…. </a:t>
            </a:r>
          </a:p>
          <a:p>
            <a:pPr algn="just">
              <a:tabLst>
                <a:tab pos="2286000" algn="l"/>
              </a:tabLst>
            </a:pPr>
            <a:endParaRPr lang="en-US" sz="1400" i="1" dirty="0">
              <a:solidFill>
                <a:schemeClr val="tx2"/>
              </a:solidFill>
              <a:latin typeface="Cambria" panose="02040503050406030204" pitchFamily="18" charset="0"/>
              <a:ea typeface="Cambria" panose="02040503050406030204" pitchFamily="18" charset="0"/>
            </a:endParaRPr>
          </a:p>
          <a:p>
            <a:pPr algn="just">
              <a:tabLst>
                <a:tab pos="2286000" algn="l"/>
              </a:tabLst>
            </a:pPr>
            <a:r>
              <a:rPr lang="en-US" sz="2000" dirty="0">
                <a:solidFill>
                  <a:schemeClr val="tx2"/>
                </a:solidFill>
                <a:latin typeface="Cambria" panose="02040503050406030204" pitchFamily="18" charset="0"/>
                <a:ea typeface="Cambria" panose="02040503050406030204" pitchFamily="18" charset="0"/>
              </a:rPr>
              <a:t>SCOTUS: The Illinois court, alluding to an elaborate set of legal rules that have developed among various lower courts to enforce the “two-pronged test,” found that the test had not been satisfied.</a:t>
            </a:r>
          </a:p>
        </p:txBody>
      </p:sp>
    </p:spTree>
    <p:extLst>
      <p:ext uri="{BB962C8B-B14F-4D97-AF65-F5344CB8AC3E}">
        <p14:creationId xmlns:p14="http://schemas.microsoft.com/office/powerpoint/2010/main" val="92408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7086600" cy="5509200"/>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 </a:t>
            </a:r>
            <a:r>
              <a:rPr lang="en-US" sz="3200" b="1" i="1" dirty="0">
                <a:solidFill>
                  <a:schemeClr val="tx2"/>
                </a:solidFill>
                <a:latin typeface="Cambria" panose="02040503050406030204" pitchFamily="18" charset="0"/>
                <a:ea typeface="Cambria" panose="02040503050406030204" pitchFamily="18" charset="0"/>
              </a:rPr>
              <a:t>for Informants</a:t>
            </a:r>
            <a:r>
              <a:rPr lang="en-US" sz="2400" b="1" dirty="0">
                <a:solidFill>
                  <a:schemeClr val="tx2"/>
                </a:solidFill>
                <a:latin typeface="Cambria" panose="02040503050406030204" pitchFamily="18" charset="0"/>
                <a:ea typeface="Cambria" panose="02040503050406030204" pitchFamily="18" charset="0"/>
              </a:rPr>
              <a:t> </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State v. </a:t>
            </a:r>
            <a:r>
              <a:rPr lang="en-US" sz="2000" b="1" dirty="0" err="1">
                <a:solidFill>
                  <a:schemeClr val="tx2"/>
                </a:solidFill>
                <a:latin typeface="Cambria" panose="02040503050406030204" pitchFamily="18" charset="0"/>
                <a:ea typeface="Cambria" panose="02040503050406030204" pitchFamily="18" charset="0"/>
              </a:rPr>
              <a:t>Jacumin</a:t>
            </a:r>
            <a:r>
              <a:rPr lang="en-US" sz="2000" b="1" dirty="0">
                <a:solidFill>
                  <a:schemeClr val="tx2"/>
                </a:solidFill>
                <a:latin typeface="Cambria" panose="02040503050406030204" pitchFamily="18" charset="0"/>
                <a:ea typeface="Cambria" panose="02040503050406030204" pitchFamily="18" charset="0"/>
              </a:rPr>
              <a:t> (Tenn., 1989):</a:t>
            </a:r>
            <a:r>
              <a:rPr lang="en-US" sz="2000" dirty="0">
                <a:solidFill>
                  <a:schemeClr val="tx2"/>
                </a:solidFill>
                <a:latin typeface="Cambria" panose="02040503050406030204" pitchFamily="18" charset="0"/>
                <a:ea typeface="Cambria" panose="02040503050406030204" pitchFamily="18" charset="0"/>
              </a:rPr>
              <a:t> Explicitly declines to adopt </a:t>
            </a:r>
            <a:r>
              <a:rPr lang="en-US" sz="2000" i="1" dirty="0">
                <a:solidFill>
                  <a:schemeClr val="tx2"/>
                </a:solidFill>
                <a:latin typeface="Cambria" panose="02040503050406030204" pitchFamily="18" charset="0"/>
                <a:ea typeface="Cambria" panose="02040503050406030204" pitchFamily="18" charset="0"/>
              </a:rPr>
              <a:t>Gates</a:t>
            </a:r>
            <a:r>
              <a:rPr lang="en-US" sz="2000" dirty="0">
                <a:solidFill>
                  <a:schemeClr val="tx2"/>
                </a:solidFill>
                <a:latin typeface="Cambria" panose="02040503050406030204" pitchFamily="18" charset="0"/>
                <a:ea typeface="Cambria" panose="02040503050406030204" pitchFamily="18" charset="0"/>
              </a:rPr>
              <a:t>. Tennessee Law remains </a:t>
            </a:r>
            <a:r>
              <a:rPr lang="en-US" sz="2000" i="1" dirty="0">
                <a:solidFill>
                  <a:schemeClr val="tx2"/>
                </a:solidFill>
                <a:latin typeface="Cambria" panose="02040503050406030204" pitchFamily="18" charset="0"/>
                <a:ea typeface="Cambria" panose="02040503050406030204" pitchFamily="18" charset="0"/>
              </a:rPr>
              <a:t>Aguilar/Spinelli </a:t>
            </a:r>
            <a:r>
              <a:rPr lang="en-US" sz="2000" dirty="0">
                <a:solidFill>
                  <a:schemeClr val="tx2"/>
                </a:solidFill>
                <a:latin typeface="Cambria" panose="02040503050406030204" pitchFamily="18" charset="0"/>
                <a:ea typeface="Cambria" panose="02040503050406030204" pitchFamily="18" charset="0"/>
              </a:rPr>
              <a:t>Test.</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The record shows that a search warrant was issued at 11:35 p.m. on July 14, 1985, authorizing officers of the Metropolitan Police Department to search the dwelling at 3410 Tisdale Avenue, the brown mailbox in front of the residence, and a 1984 red Nissan automobile bearing Tennessee license number 14-15U1. The inventory of property seized in the search is dated July 15, 1985, with a time of 7:00 p.m. and shows the seizure of marijuana, white powder (which tested positively for cocaine), various items of drug paraphernalia and a Smith &amp; Wesson, .38, with six bullets. The officers' return was signed July 15, 1985.</a:t>
            </a:r>
          </a:p>
          <a:p>
            <a:pPr>
              <a:tabLst>
                <a:tab pos="2286000" algn="l"/>
              </a:tabLst>
            </a:pPr>
            <a:r>
              <a:rPr lang="en-US" sz="2000" dirty="0">
                <a:solidFill>
                  <a:schemeClr val="tx2"/>
                </a:solidFill>
                <a:latin typeface="Cambria" panose="02040503050406030204" pitchFamily="18" charset="0"/>
                <a:ea typeface="Cambria" panose="02040503050406030204" pitchFamily="18" charset="0"/>
              </a:rPr>
              <a:t/>
            </a:r>
            <a:br>
              <a:rPr lang="en-US" sz="2000" dirty="0">
                <a:solidFill>
                  <a:schemeClr val="tx2"/>
                </a:solidFill>
                <a:latin typeface="Cambria" panose="02040503050406030204" pitchFamily="18" charset="0"/>
                <a:ea typeface="Cambria" panose="02040503050406030204" pitchFamily="18" charset="0"/>
              </a:rPr>
            </a:br>
            <a:endParaRPr lang="en-US" sz="2000"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2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7086600" cy="3970318"/>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 </a:t>
            </a:r>
            <a:r>
              <a:rPr lang="en-US" sz="3200" b="1" i="1" dirty="0">
                <a:solidFill>
                  <a:schemeClr val="tx2"/>
                </a:solidFill>
                <a:latin typeface="Cambria" panose="02040503050406030204" pitchFamily="18" charset="0"/>
                <a:ea typeface="Cambria" panose="02040503050406030204" pitchFamily="18" charset="0"/>
              </a:rPr>
              <a:t>for Informants</a:t>
            </a:r>
            <a:r>
              <a:rPr lang="en-US" sz="2400" b="1" dirty="0">
                <a:solidFill>
                  <a:schemeClr val="tx2"/>
                </a:solidFill>
                <a:latin typeface="Cambria" panose="02040503050406030204" pitchFamily="18" charset="0"/>
                <a:ea typeface="Cambria" panose="02040503050406030204" pitchFamily="18" charset="0"/>
              </a:rPr>
              <a:t> </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State v. Tuttle (Tenn., 2017): </a:t>
            </a:r>
            <a:r>
              <a:rPr lang="en-US" sz="2000" dirty="0">
                <a:solidFill>
                  <a:schemeClr val="tx2"/>
                </a:solidFill>
                <a:latin typeface="Cambria" panose="02040503050406030204" pitchFamily="18" charset="0"/>
                <a:ea typeface="Cambria" panose="02040503050406030204" pitchFamily="18" charset="0"/>
              </a:rPr>
              <a:t>Abandons </a:t>
            </a:r>
            <a:r>
              <a:rPr lang="en-US" sz="2000" i="1" dirty="0">
                <a:solidFill>
                  <a:schemeClr val="tx2"/>
                </a:solidFill>
                <a:latin typeface="Cambria" panose="02040503050406030204" pitchFamily="18" charset="0"/>
                <a:ea typeface="Cambria" panose="02040503050406030204" pitchFamily="18" charset="0"/>
              </a:rPr>
              <a:t>Aguilar/Spinelli</a:t>
            </a:r>
            <a:r>
              <a:rPr lang="en-US" sz="2000" dirty="0">
                <a:solidFill>
                  <a:schemeClr val="tx2"/>
                </a:solidFill>
                <a:latin typeface="Cambria" panose="02040503050406030204" pitchFamily="18" charset="0"/>
                <a:ea typeface="Cambria" panose="02040503050406030204" pitchFamily="18" charset="0"/>
              </a:rPr>
              <a:t> Test for </a:t>
            </a:r>
            <a:r>
              <a:rPr lang="en-US" sz="2000" i="1" dirty="0">
                <a:solidFill>
                  <a:schemeClr val="tx2"/>
                </a:solidFill>
                <a:latin typeface="Cambria" panose="02040503050406030204" pitchFamily="18" charset="0"/>
                <a:ea typeface="Cambria" panose="02040503050406030204" pitchFamily="18" charset="0"/>
              </a:rPr>
              <a:t>Gates </a:t>
            </a:r>
            <a:r>
              <a:rPr lang="en-US" sz="2000" dirty="0">
                <a:solidFill>
                  <a:schemeClr val="tx2"/>
                </a:solidFill>
                <a:latin typeface="Cambria" panose="02040503050406030204" pitchFamily="18" charset="0"/>
                <a:ea typeface="Cambria" panose="02040503050406030204" pitchFamily="18" charset="0"/>
              </a:rPr>
              <a:t>“Totality of Circumstances” Approach.</a:t>
            </a: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a:p>
            <a:pPr algn="just">
              <a:tabLst>
                <a:tab pos="2286000" algn="l"/>
              </a:tabLst>
            </a:pPr>
            <a:r>
              <a:rPr lang="en-US" sz="2000" i="1" dirty="0">
                <a:solidFill>
                  <a:schemeClr val="tx2"/>
                </a:solidFill>
                <a:latin typeface="Cambria" panose="02040503050406030204" pitchFamily="18" charset="0"/>
                <a:ea typeface="Cambria" panose="02040503050406030204" pitchFamily="18" charset="0"/>
              </a:rPr>
              <a:t>A majority of the Court of Criminal Appeals reversed and concluded that the search warrant affidavit failed to establish a sufficient nexus between the defendant's residence and criminal activity, failed to establish the basis of knowledge and credibility of the information provided by Mr. Davis, an informant from the criminal milieu, and contained recklessly made false statements essential to establishing probable cause.</a:t>
            </a:r>
          </a:p>
        </p:txBody>
      </p:sp>
    </p:spTree>
    <p:extLst>
      <p:ext uri="{BB962C8B-B14F-4D97-AF65-F5344CB8AC3E}">
        <p14:creationId xmlns:p14="http://schemas.microsoft.com/office/powerpoint/2010/main" val="28843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754713" cy="4832092"/>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Reliable Hearsay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3200" u="sng" dirty="0">
                <a:solidFill>
                  <a:schemeClr val="tx2"/>
                </a:solidFill>
                <a:latin typeface="Cambria" panose="02040503050406030204" pitchFamily="18" charset="0"/>
                <a:ea typeface="Cambria" panose="02040503050406030204" pitchFamily="18" charset="0"/>
              </a:rPr>
              <a:t>State v. Tuttle (Tenn. 2017)</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marL="466725" algn="just">
              <a:tabLst>
                <a:tab pos="2286000" algn="l"/>
              </a:tabLst>
            </a:pPr>
            <a:r>
              <a:rPr lang="en-US" sz="2000" dirty="0">
                <a:solidFill>
                  <a:schemeClr val="tx2"/>
                </a:solidFill>
                <a:latin typeface="Cambria" panose="02040503050406030204" pitchFamily="18" charset="0"/>
                <a:ea typeface="Cambria" panose="02040503050406030204" pitchFamily="18" charset="0"/>
              </a:rPr>
              <a:t>The informant's basis of knowledge and veracity or credibility remain highly relevant considerations. Rather than separate and independent considerations, they should now be understood simply as closely intertwined issues that may usefully illuminate the commonsense, practical question whether there is “probable cause” to believe that contraband or evidence is located in a particular place… Thus, we will apply the </a:t>
            </a:r>
            <a:r>
              <a:rPr lang="en-US" sz="2000" i="1" dirty="0">
                <a:solidFill>
                  <a:schemeClr val="tx2"/>
                </a:solidFill>
                <a:latin typeface="Cambria" panose="02040503050406030204" pitchFamily="18" charset="0"/>
                <a:ea typeface="Cambria" panose="02040503050406030204" pitchFamily="18" charset="0"/>
              </a:rPr>
              <a:t>Gates</a:t>
            </a:r>
            <a:r>
              <a:rPr lang="en-US" sz="2000" dirty="0">
                <a:solidFill>
                  <a:schemeClr val="tx2"/>
                </a:solidFill>
                <a:latin typeface="Cambria" panose="02040503050406030204" pitchFamily="18" charset="0"/>
                <a:ea typeface="Cambria" panose="02040503050406030204" pitchFamily="18" charset="0"/>
              </a:rPr>
              <a:t> test to determine whether the affidavit sufficiently established probable cause for issuance of the warrant.</a:t>
            </a: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81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1077218"/>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What Goes In, What Stays Out, </a:t>
            </a:r>
          </a:p>
          <a:p>
            <a:pPr>
              <a:tabLst>
                <a:tab pos="2286000" algn="l"/>
              </a:tabLst>
            </a:pPr>
            <a:r>
              <a:rPr lang="en-US" sz="3200" i="1" dirty="0">
                <a:solidFill>
                  <a:schemeClr val="tx2"/>
                </a:solidFill>
                <a:latin typeface="Cambria" panose="02040503050406030204" pitchFamily="18" charset="0"/>
                <a:ea typeface="Cambria" panose="02040503050406030204" pitchFamily="18" charset="0"/>
              </a:rPr>
              <a:t>and What Will Hold Up in Court?</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95803" y="2211580"/>
            <a:ext cx="7620000" cy="584775"/>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What This Presentation CAN DO</a:t>
            </a:r>
          </a:p>
        </p:txBody>
      </p:sp>
      <p:sp>
        <p:nvSpPr>
          <p:cNvPr id="5" name="TextBox 4">
            <a:extLst>
              <a:ext uri="{FF2B5EF4-FFF2-40B4-BE49-F238E27FC236}">
                <a16:creationId xmlns:a16="http://schemas.microsoft.com/office/drawing/2014/main" id="{00E15EA5-9C13-BEAA-2921-205A10656440}"/>
              </a:ext>
            </a:extLst>
          </p:cNvPr>
          <p:cNvSpPr txBox="1"/>
          <p:nvPr/>
        </p:nvSpPr>
        <p:spPr>
          <a:xfrm>
            <a:off x="195803" y="3051974"/>
            <a:ext cx="7620000" cy="584775"/>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What This Presentation CANNOT DO</a:t>
            </a:r>
          </a:p>
        </p:txBody>
      </p:sp>
    </p:spTree>
    <p:extLst>
      <p:ext uri="{BB962C8B-B14F-4D97-AF65-F5344CB8AC3E}">
        <p14:creationId xmlns:p14="http://schemas.microsoft.com/office/powerpoint/2010/main" val="345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754713" cy="3539430"/>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Particularity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United States Constitution:</a:t>
            </a:r>
            <a:r>
              <a:rPr lang="en-US" sz="2000" dirty="0">
                <a:solidFill>
                  <a:schemeClr val="tx2"/>
                </a:solidFill>
                <a:latin typeface="Cambria" panose="02040503050406030204" pitchFamily="18" charset="0"/>
                <a:ea typeface="Cambria" panose="02040503050406030204" pitchFamily="18" charset="0"/>
              </a:rPr>
              <a:t> “… </a:t>
            </a:r>
            <a:r>
              <a:rPr lang="en-US" sz="2000" i="1" dirty="0">
                <a:solidFill>
                  <a:schemeClr val="tx2"/>
                </a:solidFill>
                <a:latin typeface="Cambria" panose="02040503050406030204" pitchFamily="18" charset="0"/>
                <a:ea typeface="Cambria" panose="02040503050406030204" pitchFamily="18" charset="0"/>
              </a:rPr>
              <a:t>particularly</a:t>
            </a:r>
            <a:r>
              <a:rPr lang="en-US" sz="2000" dirty="0">
                <a:solidFill>
                  <a:schemeClr val="tx2"/>
                </a:solidFill>
                <a:latin typeface="Cambria" panose="02040503050406030204" pitchFamily="18" charset="0"/>
                <a:ea typeface="Cambria" panose="02040503050406030204" pitchFamily="18" charset="0"/>
              </a:rPr>
              <a:t> describing the place to be searched, and the persons or things to be seized.”</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b="1" dirty="0">
                <a:solidFill>
                  <a:schemeClr val="tx2"/>
                </a:solidFill>
                <a:latin typeface="Cambria" panose="02040503050406030204" pitchFamily="18" charset="0"/>
                <a:ea typeface="Cambria" panose="02040503050406030204" pitchFamily="18" charset="0"/>
              </a:rPr>
              <a:t>T.C.A. § 40-6-103:</a:t>
            </a:r>
            <a:r>
              <a:rPr lang="en-US" sz="2000" dirty="0">
                <a:solidFill>
                  <a:schemeClr val="tx2"/>
                </a:solidFill>
                <a:latin typeface="Cambria" panose="02040503050406030204" pitchFamily="18" charset="0"/>
                <a:ea typeface="Cambria" panose="02040503050406030204" pitchFamily="18" charset="0"/>
              </a:rPr>
              <a:t> “… </a:t>
            </a:r>
            <a:r>
              <a:rPr lang="en-US" sz="2000" i="1" dirty="0">
                <a:solidFill>
                  <a:schemeClr val="tx2"/>
                </a:solidFill>
                <a:latin typeface="Cambria" panose="02040503050406030204" pitchFamily="18" charset="0"/>
                <a:ea typeface="Cambria" panose="02040503050406030204" pitchFamily="18" charset="0"/>
              </a:rPr>
              <a:t>particularly</a:t>
            </a:r>
            <a:r>
              <a:rPr lang="en-US" sz="2000" dirty="0">
                <a:solidFill>
                  <a:schemeClr val="tx2"/>
                </a:solidFill>
                <a:latin typeface="Cambria" panose="02040503050406030204" pitchFamily="18" charset="0"/>
                <a:ea typeface="Cambria" panose="02040503050406030204" pitchFamily="18" charset="0"/>
              </a:rPr>
              <a:t> describing the property, and the place to be searched.”</a:t>
            </a:r>
            <a:endParaRPr lang="en-US" sz="2000" b="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b="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93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754713" cy="4893647"/>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Particularity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3200" u="sng" dirty="0">
                <a:solidFill>
                  <a:schemeClr val="tx2"/>
                </a:solidFill>
                <a:latin typeface="Cambria" panose="02040503050406030204" pitchFamily="18" charset="0"/>
                <a:ea typeface="Cambria" panose="02040503050406030204" pitchFamily="18" charset="0"/>
              </a:rPr>
              <a:t>Tennessee Supreme Court</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marL="466725" algn="just">
              <a:tabLst>
                <a:tab pos="2286000" algn="l"/>
              </a:tabLst>
            </a:pPr>
            <a:r>
              <a:rPr lang="en-US" dirty="0">
                <a:solidFill>
                  <a:schemeClr val="tx2"/>
                </a:solidFill>
                <a:latin typeface="Cambria" panose="02040503050406030204" pitchFamily="18" charset="0"/>
                <a:ea typeface="Cambria" panose="02040503050406030204" pitchFamily="18" charset="0"/>
              </a:rPr>
              <a:t>“The requirement of particular description of the place to be searched is met by a description which particularly points to a definitely ascertainable place so as to exclude all others, and enables the officer to locate the place to be searched with reasonable certainty without leaving it to his discretion.” (Hatchett v. State, 1961)</a:t>
            </a:r>
          </a:p>
          <a:p>
            <a:pPr marL="466725" algn="just">
              <a:tabLst>
                <a:tab pos="2286000" algn="l"/>
              </a:tabLst>
            </a:pPr>
            <a:endParaRPr lang="en-US" dirty="0">
              <a:solidFill>
                <a:schemeClr val="tx2"/>
              </a:solidFill>
              <a:latin typeface="Cambria" panose="02040503050406030204" pitchFamily="18" charset="0"/>
              <a:ea typeface="Cambria" panose="02040503050406030204" pitchFamily="18" charset="0"/>
            </a:endParaRPr>
          </a:p>
          <a:p>
            <a:pPr marL="466725" algn="just">
              <a:tabLst>
                <a:tab pos="2286000" algn="l"/>
              </a:tabLst>
            </a:pPr>
            <a:r>
              <a:rPr lang="en-US" dirty="0">
                <a:solidFill>
                  <a:schemeClr val="tx2"/>
                </a:solidFill>
                <a:latin typeface="Cambria" panose="02040503050406030204" pitchFamily="18" charset="0"/>
                <a:ea typeface="Cambria" panose="02040503050406030204" pitchFamily="18" charset="0"/>
              </a:rPr>
              <a:t>“The test is whether, or not, the description will enable an officer to locate the place to be searched with reasonable certainty.” (State v. Smith, 1993)</a:t>
            </a:r>
          </a:p>
          <a:p>
            <a:pPr marL="466725" algn="just">
              <a:tabLst>
                <a:tab pos="2286000" algn="l"/>
              </a:tabLst>
            </a:pPr>
            <a:endParaRPr lang="en-US" b="1" dirty="0">
              <a:solidFill>
                <a:schemeClr val="tx2"/>
              </a:solidFill>
              <a:latin typeface="Cambria" panose="02040503050406030204" pitchFamily="18" charset="0"/>
              <a:ea typeface="Cambria" panose="02040503050406030204" pitchFamily="18" charset="0"/>
            </a:endParaRPr>
          </a:p>
          <a:p>
            <a:pPr marL="466725" algn="just">
              <a:tabLst>
                <a:tab pos="2286000" algn="l"/>
              </a:tabLst>
            </a:pPr>
            <a:r>
              <a:rPr lang="en-US" i="1" dirty="0">
                <a:solidFill>
                  <a:schemeClr val="tx2"/>
                </a:solidFill>
                <a:latin typeface="Cambria" panose="02040503050406030204" pitchFamily="18" charset="0"/>
                <a:ea typeface="Cambria" panose="02040503050406030204" pitchFamily="18" charset="0"/>
              </a:rPr>
              <a:t>Remember to Use Common Sense!</a:t>
            </a:r>
          </a:p>
        </p:txBody>
      </p:sp>
    </p:spTree>
    <p:extLst>
      <p:ext uri="{BB962C8B-B14F-4D97-AF65-F5344CB8AC3E}">
        <p14:creationId xmlns:p14="http://schemas.microsoft.com/office/powerpoint/2010/main" val="32591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830913" cy="5262979"/>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Particularity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Particular, But No Explicit Time Requirement!</a:t>
            </a:r>
          </a:p>
          <a:p>
            <a:pPr>
              <a:tabLst>
                <a:tab pos="2286000" algn="l"/>
              </a:tabLst>
            </a:pPr>
            <a:r>
              <a:rPr lang="en-US" sz="1200" dirty="0">
                <a:solidFill>
                  <a:schemeClr val="tx2"/>
                </a:solidFill>
                <a:latin typeface="Cambria" panose="02040503050406030204" pitchFamily="18" charset="0"/>
                <a:ea typeface="Cambria" panose="02040503050406030204" pitchFamily="18" charset="0"/>
              </a:rPr>
              <a:t> </a:t>
            </a:r>
            <a:endParaRPr lang="en-US" sz="2000" dirty="0">
              <a:solidFill>
                <a:schemeClr val="tx2"/>
              </a:solidFill>
              <a:latin typeface="Cambria" panose="02040503050406030204" pitchFamily="18" charset="0"/>
              <a:ea typeface="Cambria" panose="02040503050406030204" pitchFamily="18" charset="0"/>
            </a:endParaRPr>
          </a:p>
          <a:p>
            <a:pPr marL="466725" algn="just">
              <a:tabLst>
                <a:tab pos="2286000" algn="l"/>
              </a:tabLst>
            </a:pPr>
            <a:r>
              <a:rPr lang="en-US" sz="2000" dirty="0">
                <a:solidFill>
                  <a:schemeClr val="tx2"/>
                </a:solidFill>
                <a:latin typeface="Cambria" panose="02040503050406030204" pitchFamily="18" charset="0"/>
                <a:ea typeface="Cambria" panose="02040503050406030204" pitchFamily="18" charset="0"/>
              </a:rPr>
              <a:t>“This Court, however, has found no constitutional or statutory rule stating that an indispensable prerequisite to a valid affidavit is that the affidavit must contain a date or “time element”… Additionally, the General Assembly has expressly defined the components to be included in an affidavit… Also, Rule 41 of the Tennessee Rules of Criminal Procedure does not state that a date or time element must be included in an affidavit in support of a search warrant... </a:t>
            </a:r>
            <a:r>
              <a:rPr lang="en-US" sz="2000" b="1" i="1" dirty="0">
                <a:solidFill>
                  <a:schemeClr val="tx2"/>
                </a:solidFill>
                <a:latin typeface="Cambria" panose="02040503050406030204" pitchFamily="18" charset="0"/>
                <a:ea typeface="Cambria" panose="02040503050406030204" pitchFamily="18" charset="0"/>
              </a:rPr>
              <a:t>Nothing in those definitions or explanations suggest that a specific date is an essential component of an affidavit.</a:t>
            </a:r>
            <a:r>
              <a:rPr lang="en-US" sz="2000" i="1" dirty="0">
                <a:solidFill>
                  <a:schemeClr val="tx2"/>
                </a:solidFill>
                <a:latin typeface="Cambria" panose="02040503050406030204" pitchFamily="18" charset="0"/>
                <a:ea typeface="Cambria" panose="02040503050406030204" pitchFamily="18" charset="0"/>
              </a:rPr>
              <a:t>” </a:t>
            </a:r>
            <a:r>
              <a:rPr lang="en-US" sz="2000" dirty="0">
                <a:solidFill>
                  <a:schemeClr val="tx2"/>
                </a:solidFill>
                <a:latin typeface="Cambria" panose="02040503050406030204" pitchFamily="18" charset="0"/>
                <a:ea typeface="Cambria" panose="02040503050406030204" pitchFamily="18" charset="0"/>
              </a:rPr>
              <a:t>State v. Joseph (Tenn., 2012)</a:t>
            </a:r>
          </a:p>
          <a:p>
            <a:pPr marL="466725" algn="just">
              <a:tabLst>
                <a:tab pos="2286000" algn="l"/>
              </a:tabLst>
            </a:pPr>
            <a:endParaRPr lang="en-US" sz="2000" i="1"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66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830913" cy="3231654"/>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Particularity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But Including No Particular Time May Affect Staleness…</a:t>
            </a:r>
          </a:p>
          <a:p>
            <a:pPr>
              <a:tabLst>
                <a:tab pos="2286000" algn="l"/>
              </a:tabLst>
            </a:pPr>
            <a:endParaRPr lang="en-US" sz="2000" i="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“We note that the certified question in this case does not encompass the issue of whether the information contained in the affidavit was stale; therefore, any argument to that effect is not properly before this Court for review.” State v. Joseph (Tenn., 2012)</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7086600" cy="5078313"/>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Particularity</a:t>
            </a:r>
          </a:p>
          <a:p>
            <a:pPr>
              <a:tabLst>
                <a:tab pos="2286000" algn="l"/>
              </a:tabLst>
            </a:pPr>
            <a:r>
              <a:rPr lang="en-US" sz="12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Conclusory Allegations Are Insufficient</a:t>
            </a:r>
          </a:p>
          <a:p>
            <a:pPr>
              <a:tabLst>
                <a:tab pos="2286000" algn="l"/>
              </a:tabLst>
            </a:pPr>
            <a:endParaRPr lang="en-US" sz="2000" i="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“The need for the magistrate to make a neutral and detached decision regarding the existence of probable cause requires that the affidavit contain more than mere conclusory allegations by the affiant.” (State v. Moon, Tenn. Crim. App. 1992)</a:t>
            </a:r>
          </a:p>
          <a:p>
            <a:pPr>
              <a:tabLst>
                <a:tab pos="2286000" algn="l"/>
              </a:tabLst>
            </a:pPr>
            <a:endParaRPr lang="en-US" sz="2000" i="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“Recital of some of the underlying circumstances in the affidavit is essential if the magistrate is to perform his detached function and not serve merely as a rubber stamp for the police.”</a:t>
            </a:r>
          </a:p>
          <a:p>
            <a:pPr>
              <a:tabLst>
                <a:tab pos="2286000" algn="l"/>
              </a:tabLst>
            </a:pPr>
            <a:r>
              <a:rPr lang="en-US" sz="2000" dirty="0">
                <a:solidFill>
                  <a:schemeClr val="tx2"/>
                </a:solidFill>
                <a:latin typeface="Cambria" panose="02040503050406030204" pitchFamily="18" charset="0"/>
                <a:ea typeface="Cambria" panose="02040503050406030204" pitchFamily="18" charset="0"/>
              </a:rPr>
              <a:t>(United States v. </a:t>
            </a:r>
            <a:r>
              <a:rPr lang="en-US" sz="2000" dirty="0" err="1">
                <a:solidFill>
                  <a:schemeClr val="tx2"/>
                </a:solidFill>
                <a:latin typeface="Cambria" panose="02040503050406030204" pitchFamily="18" charset="0"/>
                <a:ea typeface="Cambria" panose="02040503050406030204" pitchFamily="18" charset="0"/>
              </a:rPr>
              <a:t>Ventresca</a:t>
            </a:r>
            <a:r>
              <a:rPr lang="en-US" sz="2000" dirty="0">
                <a:solidFill>
                  <a:schemeClr val="tx2"/>
                </a:solidFill>
                <a:latin typeface="Cambria" panose="02040503050406030204" pitchFamily="18" charset="0"/>
                <a:ea typeface="Cambria" panose="02040503050406030204" pitchFamily="18" charset="0"/>
              </a:rPr>
              <a:t>, 1965)</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31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830913" cy="458587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Lack of Independent Judgment</a:t>
            </a:r>
            <a:endParaRPr lang="en-US" sz="1200" b="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u="sng"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u="sng" dirty="0">
                <a:solidFill>
                  <a:schemeClr val="tx2"/>
                </a:solidFill>
                <a:latin typeface="Cambria" panose="02040503050406030204" pitchFamily="18" charset="0"/>
                <a:ea typeface="Cambria" panose="02040503050406030204" pitchFamily="18" charset="0"/>
              </a:rPr>
              <a:t>State v. Meeks (Tenn. Crim. App., 1993)</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Franklin County, Tennessee</a:t>
            </a:r>
          </a:p>
          <a:p>
            <a:pPr>
              <a:tabLst>
                <a:tab pos="2286000" algn="l"/>
              </a:tabLst>
            </a:pPr>
            <a:endParaRPr lang="en-US" sz="2000" i="1"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 the defendant contends that the issuing magistrate was not neutral.”</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 the defendant contends that [the magistrate] did not make an independent determination of probable cause, but merely ‘rubber stamped’ [the Officer’s] affidavit. The defendant points out that [the magistrate] did not read every word in the affidavit, did not question [the Officer] about its contents, and failed to define probable cause in a suppression hearing.”</a:t>
            </a:r>
          </a:p>
        </p:txBody>
      </p:sp>
    </p:spTree>
    <p:extLst>
      <p:ext uri="{BB962C8B-B14F-4D97-AF65-F5344CB8AC3E}">
        <p14:creationId xmlns:p14="http://schemas.microsoft.com/office/powerpoint/2010/main" val="35525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830913" cy="4862870"/>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Lack of Independent Judgment</a:t>
            </a:r>
            <a:endParaRPr lang="en-US" sz="1200" b="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u="sng"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u="sng" dirty="0">
                <a:solidFill>
                  <a:schemeClr val="tx2"/>
                </a:solidFill>
                <a:latin typeface="Cambria" panose="02040503050406030204" pitchFamily="18" charset="0"/>
                <a:ea typeface="Cambria" panose="02040503050406030204" pitchFamily="18" charset="0"/>
              </a:rPr>
              <a:t>State v. Meeks (Tenn. Crim. App., 1993)</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Franklin County, Tennessee</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“While an issuing magistrate cannot be said to have made an independent determination of probable cause without reading the affidavit at all, the defendant fails to provide us with anything that indicates a word-for-word reading is absolutely required. We therefore find that if a scanning overview of the affidavit raises probable cause in the mind of the magistrate, it is sufficient... She later testified that she would not sign a blank warrant, nor one she had not read, simply because the officer had sworn that the information it contained was true. Taken as a whole, this indicates sufficient knowledge of the contents of the affidavit to make an independent judgment on the issue of probable cause.”</a:t>
            </a:r>
          </a:p>
        </p:txBody>
      </p:sp>
    </p:spTree>
    <p:extLst>
      <p:ext uri="{BB962C8B-B14F-4D97-AF65-F5344CB8AC3E}">
        <p14:creationId xmlns:p14="http://schemas.microsoft.com/office/powerpoint/2010/main" val="29999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Common Challenges</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255687" y="1321233"/>
            <a:ext cx="6830913" cy="458587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Lack of Independent Judgment</a:t>
            </a:r>
            <a:endParaRPr lang="en-US" sz="1200" b="1" dirty="0">
              <a:solidFill>
                <a:schemeClr val="tx2"/>
              </a:solidFill>
              <a:latin typeface="Cambria" panose="02040503050406030204" pitchFamily="18" charset="0"/>
              <a:ea typeface="Cambria" panose="02040503050406030204" pitchFamily="18" charset="0"/>
            </a:endParaRPr>
          </a:p>
          <a:p>
            <a:pPr>
              <a:tabLst>
                <a:tab pos="2286000" algn="l"/>
              </a:tabLst>
            </a:pPr>
            <a:endParaRPr lang="en-US" sz="2000" u="sng"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u="sng" dirty="0">
                <a:solidFill>
                  <a:schemeClr val="tx2"/>
                </a:solidFill>
                <a:latin typeface="Cambria" panose="02040503050406030204" pitchFamily="18" charset="0"/>
                <a:ea typeface="Cambria" panose="02040503050406030204" pitchFamily="18" charset="0"/>
              </a:rPr>
              <a:t>State v. Meeks (Tenn. Crim. App., 1993)</a:t>
            </a:r>
          </a:p>
          <a:p>
            <a:pPr>
              <a:tabLst>
                <a:tab pos="2286000" algn="l"/>
              </a:tabLst>
            </a:pPr>
            <a:r>
              <a:rPr lang="en-US" sz="2000" i="1" dirty="0">
                <a:solidFill>
                  <a:schemeClr val="tx2"/>
                </a:solidFill>
                <a:latin typeface="Cambria" panose="02040503050406030204" pitchFamily="18" charset="0"/>
                <a:ea typeface="Cambria" panose="02040503050406030204" pitchFamily="18" charset="0"/>
              </a:rPr>
              <a:t>Franklin County, Tennessee</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“We recognize, as did the trial court, that Commissioner Brewer did not ably articulate the scope and requirements of her job, nor did she use the best possible method in evaluating the affidavit. We nevertheless find that Commissioner Brewer was "neutral and detached" as required by law.”</a:t>
            </a:r>
          </a:p>
          <a:p>
            <a:pPr>
              <a:tabLst>
                <a:tab pos="2286000" algn="l"/>
              </a:tabLst>
            </a:pPr>
            <a:endParaRPr lang="en-US" sz="2000" dirty="0">
              <a:solidFill>
                <a:schemeClr val="tx2"/>
              </a:solidFill>
              <a:latin typeface="Cambria" panose="02040503050406030204" pitchFamily="18" charset="0"/>
              <a:ea typeface="Cambria" panose="02040503050406030204" pitchFamily="18" charset="0"/>
            </a:endParaRPr>
          </a:p>
          <a:p>
            <a:pPr>
              <a:tabLst>
                <a:tab pos="2286000" algn="l"/>
              </a:tabLst>
            </a:pPr>
            <a:r>
              <a:rPr lang="en-US" sz="2000" dirty="0">
                <a:solidFill>
                  <a:schemeClr val="tx2"/>
                </a:solidFill>
                <a:latin typeface="Cambria" panose="02040503050406030204" pitchFamily="18" charset="0"/>
                <a:ea typeface="Cambria" panose="02040503050406030204" pitchFamily="18" charset="0"/>
              </a:rPr>
              <a:t>“Although this issue has merit, we nevertheless disagree that reversible error was committed.”</a:t>
            </a:r>
          </a:p>
        </p:txBody>
      </p:sp>
    </p:spTree>
    <p:extLst>
      <p:ext uri="{BB962C8B-B14F-4D97-AF65-F5344CB8AC3E}">
        <p14:creationId xmlns:p14="http://schemas.microsoft.com/office/powerpoint/2010/main" val="712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blinds(horizontal)">
                                      <p:cBhvr>
                                        <p:cTn id="1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0087" y="3207602"/>
            <a:ext cx="7162800" cy="1384995"/>
          </a:xfrm>
          <a:prstGeom prst="rect">
            <a:avLst/>
          </a:prstGeom>
          <a:noFill/>
        </p:spPr>
        <p:txBody>
          <a:bodyPr wrap="square" rtlCol="0">
            <a:spAutoFit/>
          </a:bodyPr>
          <a:lstStyle/>
          <a:p>
            <a:r>
              <a:rPr lang="en-US" sz="2800" b="1" dirty="0">
                <a:solidFill>
                  <a:schemeClr val="tx2"/>
                </a:solidFill>
                <a:latin typeface="Book Antiqua" panose="02040602050305030304" pitchFamily="18" charset="0"/>
              </a:rPr>
              <a:t>Scott Kimberly</a:t>
            </a:r>
          </a:p>
          <a:p>
            <a:r>
              <a:rPr lang="en-US" sz="2800" i="1" dirty="0">
                <a:solidFill>
                  <a:schemeClr val="tx2"/>
                </a:solidFill>
                <a:latin typeface="Book Antiqua" panose="02040602050305030304" pitchFamily="18" charset="0"/>
              </a:rPr>
              <a:t>Attorney at Law</a:t>
            </a:r>
          </a:p>
          <a:p>
            <a:r>
              <a:rPr lang="en-US" sz="2800" dirty="0">
                <a:solidFill>
                  <a:schemeClr val="tx2"/>
                </a:solidFill>
                <a:latin typeface="Book Antiqua" panose="02040602050305030304" pitchFamily="18" charset="0"/>
              </a:rPr>
              <a:t>scott@murfreesborolawyer.com</a:t>
            </a:r>
          </a:p>
        </p:txBody>
      </p:sp>
      <p:sp>
        <p:nvSpPr>
          <p:cNvPr id="7" name="TextBox 6"/>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6" name="TextBox 5">
            <a:extLst>
              <a:ext uri="{FF2B5EF4-FFF2-40B4-BE49-F238E27FC236}">
                <a16:creationId xmlns:a16="http://schemas.microsoft.com/office/drawing/2014/main" id="{27C116AD-BDC8-D744-B78B-83486E773DFD}"/>
              </a:ext>
            </a:extLst>
          </p:cNvPr>
          <p:cNvSpPr txBox="1"/>
          <p:nvPr/>
        </p:nvSpPr>
        <p:spPr>
          <a:xfrm>
            <a:off x="530087" y="2095140"/>
            <a:ext cx="7162800" cy="830997"/>
          </a:xfrm>
          <a:prstGeom prst="rect">
            <a:avLst/>
          </a:prstGeom>
          <a:noFill/>
        </p:spPr>
        <p:txBody>
          <a:bodyPr wrap="square" rtlCol="0">
            <a:spAutoFit/>
          </a:bodyPr>
          <a:lstStyle/>
          <a:p>
            <a:r>
              <a:rPr lang="en-US" sz="4800" dirty="0">
                <a:solidFill>
                  <a:schemeClr val="tx2"/>
                </a:solidFill>
                <a:latin typeface="Book Antiqua" panose="02040602050305030304" pitchFamily="18" charset="0"/>
              </a:rPr>
              <a:t>THE END!</a:t>
            </a:r>
          </a:p>
        </p:txBody>
      </p:sp>
      <p:sp>
        <p:nvSpPr>
          <p:cNvPr id="2" name="Rectangle 2">
            <a:extLst>
              <a:ext uri="{FF2B5EF4-FFF2-40B4-BE49-F238E27FC236}">
                <a16:creationId xmlns:a16="http://schemas.microsoft.com/office/drawing/2014/main" id="{9EAC8C5B-EAD0-18D9-F9F9-42FB25779192}"/>
              </a:ext>
            </a:extLst>
          </p:cNvPr>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3" name="TextBox 2">
            <a:extLst>
              <a:ext uri="{FF2B5EF4-FFF2-40B4-BE49-F238E27FC236}">
                <a16:creationId xmlns:a16="http://schemas.microsoft.com/office/drawing/2014/main" id="{19379BBA-9C6C-2177-0ACD-13D9AC3F916F}"/>
              </a:ext>
            </a:extLst>
          </p:cNvPr>
          <p:cNvSpPr txBox="1"/>
          <p:nvPr/>
        </p:nvSpPr>
        <p:spPr>
          <a:xfrm>
            <a:off x="76200" y="736458"/>
            <a:ext cx="7620000" cy="1077218"/>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What Goes In, What Stays Out, </a:t>
            </a:r>
          </a:p>
          <a:p>
            <a:pPr>
              <a:tabLst>
                <a:tab pos="2286000" algn="l"/>
              </a:tabLst>
            </a:pPr>
            <a:r>
              <a:rPr lang="en-US" sz="3200" i="1" dirty="0">
                <a:solidFill>
                  <a:schemeClr val="tx2"/>
                </a:solidFill>
                <a:latin typeface="Cambria" panose="02040503050406030204" pitchFamily="18" charset="0"/>
                <a:ea typeface="Cambria" panose="02040503050406030204" pitchFamily="18" charset="0"/>
              </a:rPr>
              <a:t>and What Will Hold Up in Court?</a:t>
            </a:r>
          </a:p>
        </p:txBody>
      </p:sp>
    </p:spTree>
    <p:extLst>
      <p:ext uri="{BB962C8B-B14F-4D97-AF65-F5344CB8AC3E}">
        <p14:creationId xmlns:p14="http://schemas.microsoft.com/office/powerpoint/2010/main" val="311340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Policy</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6" name="Rectangle 5">
            <a:extLst>
              <a:ext uri="{FF2B5EF4-FFF2-40B4-BE49-F238E27FC236}">
                <a16:creationId xmlns:a16="http://schemas.microsoft.com/office/drawing/2014/main" id="{77F2F2C6-A091-804E-BE2B-DCB4F1BA2E3A}"/>
              </a:ext>
            </a:extLst>
          </p:cNvPr>
          <p:cNvSpPr/>
          <p:nvPr/>
        </p:nvSpPr>
        <p:spPr>
          <a:xfrm>
            <a:off x="381000" y="1219200"/>
            <a:ext cx="6705600" cy="5401479"/>
          </a:xfrm>
          <a:prstGeom prst="rect">
            <a:avLst/>
          </a:prstGeom>
        </p:spPr>
        <p:txBody>
          <a:bodyPr wrap="square">
            <a:spAutoFit/>
          </a:bodyPr>
          <a:lstStyle/>
          <a:p>
            <a:pPr algn="just">
              <a:tabLst>
                <a:tab pos="2286000" algn="l"/>
              </a:tabLst>
            </a:pPr>
            <a:endParaRPr lang="en-US" sz="2400" b="1" u="sng" dirty="0">
              <a:latin typeface="Book Antiqua" panose="02040602050305030304" pitchFamily="18" charset="0"/>
            </a:endParaRPr>
          </a:p>
          <a:p>
            <a:pPr algn="just">
              <a:tabLst>
                <a:tab pos="2286000" algn="l"/>
              </a:tabLst>
            </a:pPr>
            <a:endParaRPr lang="en-US" sz="2400" b="1" u="sng" dirty="0">
              <a:latin typeface="Book Antiqua" panose="02040602050305030304" pitchFamily="18" charset="0"/>
            </a:endParaRPr>
          </a:p>
          <a:p>
            <a:pPr algn="just">
              <a:tabLst>
                <a:tab pos="2286000" algn="l"/>
              </a:tabLst>
            </a:pPr>
            <a:endParaRPr lang="en-US" sz="2400" b="1" u="sng" dirty="0">
              <a:latin typeface="Book Antiqua" panose="02040602050305030304" pitchFamily="18" charset="0"/>
            </a:endParaRPr>
          </a:p>
          <a:p>
            <a:pPr algn="just">
              <a:tabLst>
                <a:tab pos="2286000" algn="l"/>
              </a:tabLst>
            </a:pPr>
            <a:r>
              <a:rPr lang="en-US" sz="800" b="1" u="sng" dirty="0">
                <a:latin typeface="Book Antiqua" panose="02040602050305030304" pitchFamily="18" charset="0"/>
              </a:rPr>
              <a:t> </a:t>
            </a:r>
            <a:endParaRPr lang="en-US" sz="2400" b="1" u="sng" dirty="0">
              <a:latin typeface="Book Antiqua" panose="02040602050305030304" pitchFamily="18" charset="0"/>
            </a:endParaRPr>
          </a:p>
          <a:p>
            <a:pPr algn="just">
              <a:tabLst>
                <a:tab pos="2286000" algn="l"/>
              </a:tabLst>
            </a:pPr>
            <a:r>
              <a:rPr lang="en-US" sz="2400" b="1" u="sng" dirty="0">
                <a:latin typeface="Book Antiqua" panose="02040602050305030304" pitchFamily="18" charset="0"/>
              </a:rPr>
              <a:t>U.S. Constitution – 8</a:t>
            </a:r>
            <a:r>
              <a:rPr lang="en-US" sz="2400" b="1" u="sng" baseline="30000" dirty="0">
                <a:latin typeface="Book Antiqua" panose="02040602050305030304" pitchFamily="18" charset="0"/>
              </a:rPr>
              <a:t>th</a:t>
            </a:r>
            <a:r>
              <a:rPr lang="en-US" sz="2400" b="1" u="sng" dirty="0">
                <a:latin typeface="Book Antiqua" panose="02040602050305030304" pitchFamily="18" charset="0"/>
              </a:rPr>
              <a:t> Amendment</a:t>
            </a:r>
          </a:p>
          <a:p>
            <a:pPr algn="just">
              <a:tabLst>
                <a:tab pos="2286000" algn="l"/>
              </a:tabLst>
            </a:pPr>
            <a:r>
              <a:rPr lang="en-US" sz="1600" dirty="0">
                <a:latin typeface="Book Antiqua" panose="02040602050305030304" pitchFamily="18" charset="0"/>
              </a:rPr>
              <a:t>The Eighth Amendment to the United States Constitution prohibits imposing “[e]</a:t>
            </a:r>
            <a:r>
              <a:rPr lang="en-US" sz="1600" dirty="0" err="1">
                <a:latin typeface="Book Antiqua" panose="02040602050305030304" pitchFamily="18" charset="0"/>
              </a:rPr>
              <a:t>xcessive</a:t>
            </a:r>
            <a:r>
              <a:rPr lang="en-US" sz="1600" dirty="0">
                <a:latin typeface="Book Antiqua" panose="02040602050305030304" pitchFamily="18" charset="0"/>
              </a:rPr>
              <a:t> bail” or “excessive fines" and inflicting "cruel and unusual punishments.”  </a:t>
            </a:r>
            <a:r>
              <a:rPr lang="en-US" sz="1600" i="1" dirty="0">
                <a:latin typeface="Book Antiqua" panose="02040602050305030304" pitchFamily="18" charset="0"/>
                <a:sym typeface="Wingdings" pitchFamily="2" charset="2"/>
              </a:rPr>
              <a:t>Notice there is no right to bail!</a:t>
            </a:r>
            <a:endParaRPr lang="en-US" sz="1600" dirty="0">
              <a:latin typeface="Book Antiqua" panose="02040602050305030304" pitchFamily="18" charset="0"/>
            </a:endParaRPr>
          </a:p>
          <a:p>
            <a:pPr algn="just">
              <a:tabLst>
                <a:tab pos="2286000" algn="l"/>
              </a:tabLst>
            </a:pPr>
            <a:r>
              <a:rPr lang="en-US" sz="800" dirty="0">
                <a:solidFill>
                  <a:schemeClr val="tx2"/>
                </a:solidFill>
                <a:latin typeface="Book Antiqua" panose="02040602050305030304" pitchFamily="18" charset="0"/>
              </a:rPr>
              <a:t> </a:t>
            </a:r>
            <a:endParaRPr lang="en-US" sz="1600" dirty="0">
              <a:solidFill>
                <a:schemeClr val="tx2"/>
              </a:solidFill>
              <a:latin typeface="Book Antiqua" panose="02040602050305030304" pitchFamily="18" charset="0"/>
            </a:endParaRPr>
          </a:p>
          <a:p>
            <a:pPr algn="just">
              <a:tabLst>
                <a:tab pos="2286000" algn="l"/>
              </a:tabLst>
            </a:pPr>
            <a:r>
              <a:rPr lang="en-US" sz="2400" b="1" u="sng" dirty="0">
                <a:latin typeface="Book Antiqua" panose="02040602050305030304" pitchFamily="18" charset="0"/>
              </a:rPr>
              <a:t>Tennessee Constitution – Art. I, § 15</a:t>
            </a:r>
          </a:p>
          <a:p>
            <a:pPr algn="just">
              <a:tabLst>
                <a:tab pos="2286000" algn="l"/>
              </a:tabLst>
            </a:pPr>
            <a:r>
              <a:rPr lang="en-US" sz="1600" dirty="0">
                <a:latin typeface="Book Antiqua" panose="02040602050305030304" pitchFamily="18" charset="0"/>
              </a:rPr>
              <a:t>In contrast, the Tennessee Constitution guarantees that “all prisoners shall be bailable by sufficient sureties, unless for capital </a:t>
            </a:r>
            <a:r>
              <a:rPr lang="en-US" sz="1600" dirty="0" err="1">
                <a:latin typeface="Book Antiqua" panose="02040602050305030304" pitchFamily="18" charset="0"/>
              </a:rPr>
              <a:t>offen</a:t>
            </a:r>
            <a:r>
              <a:rPr lang="en-US" sz="1600" dirty="0">
                <a:latin typeface="Book Antiqua" panose="02040602050305030304" pitchFamily="18" charset="0"/>
              </a:rPr>
              <a:t>[s]</a:t>
            </a:r>
            <a:r>
              <a:rPr lang="en-US" sz="1600" dirty="0" err="1">
                <a:latin typeface="Book Antiqua" panose="02040602050305030304" pitchFamily="18" charset="0"/>
              </a:rPr>
              <a:t>es</a:t>
            </a:r>
            <a:r>
              <a:rPr lang="en-US" sz="1600" dirty="0">
                <a:latin typeface="Book Antiqua" panose="02040602050305030304" pitchFamily="18" charset="0"/>
              </a:rPr>
              <a:t>, when the proof is evident, or the presumption great.” </a:t>
            </a:r>
            <a:r>
              <a:rPr lang="en-US" sz="1600" i="1" dirty="0">
                <a:latin typeface="Book Antiqua" panose="02040602050305030304" pitchFamily="18" charset="0"/>
              </a:rPr>
              <a:t>Right to bail!</a:t>
            </a:r>
          </a:p>
          <a:p>
            <a:pPr algn="just">
              <a:tabLst>
                <a:tab pos="2286000" algn="l"/>
              </a:tabLst>
            </a:pPr>
            <a:r>
              <a:rPr lang="en-US" sz="800" i="1" dirty="0">
                <a:solidFill>
                  <a:schemeClr val="tx2"/>
                </a:solidFill>
                <a:latin typeface="Book Antiqua" panose="02040602050305030304" pitchFamily="18" charset="0"/>
              </a:rPr>
              <a:t> </a:t>
            </a:r>
            <a:endParaRPr lang="en-US" sz="1600" i="1" dirty="0">
              <a:solidFill>
                <a:schemeClr val="tx2"/>
              </a:solidFill>
              <a:latin typeface="Book Antiqua" panose="02040602050305030304" pitchFamily="18" charset="0"/>
            </a:endParaRPr>
          </a:p>
          <a:p>
            <a:pPr algn="just">
              <a:tabLst>
                <a:tab pos="2286000" algn="l"/>
              </a:tabLst>
            </a:pPr>
            <a:r>
              <a:rPr lang="en-US" sz="2400" b="1" u="sng" dirty="0">
                <a:latin typeface="Book Antiqua" panose="02040602050305030304" pitchFamily="18" charset="0"/>
              </a:rPr>
              <a:t>Tennessee Policy – T.C.A. § 40-11-118(b)</a:t>
            </a:r>
          </a:p>
          <a:p>
            <a:pPr algn="just">
              <a:tabLst>
                <a:tab pos="2286000" algn="l"/>
              </a:tabLst>
            </a:pPr>
            <a:r>
              <a:rPr lang="en-US" sz="1600" dirty="0">
                <a:latin typeface="Book Antiqua" panose="02040602050305030304" pitchFamily="18" charset="0"/>
              </a:rPr>
              <a:t>In determining the amount of bail necessary </a:t>
            </a:r>
            <a:r>
              <a:rPr lang="en-US" sz="1600" i="1" dirty="0">
                <a:latin typeface="Book Antiqua" panose="02040602050305030304" pitchFamily="18" charset="0"/>
              </a:rPr>
              <a:t>to reasonably assure the appearance of the defendant</a:t>
            </a:r>
            <a:r>
              <a:rPr lang="en-US" sz="1600" dirty="0">
                <a:latin typeface="Book Antiqua" panose="02040602050305030304" pitchFamily="18" charset="0"/>
              </a:rPr>
              <a:t> while at the same time </a:t>
            </a:r>
            <a:r>
              <a:rPr lang="en-US" sz="1600" i="1" dirty="0">
                <a:latin typeface="Book Antiqua" panose="02040602050305030304" pitchFamily="18" charset="0"/>
              </a:rPr>
              <a:t>protecting the safety of the public</a:t>
            </a:r>
            <a:r>
              <a:rPr lang="en-US" sz="1600" dirty="0">
                <a:latin typeface="Book Antiqua" panose="02040602050305030304" pitchFamily="18" charset="0"/>
              </a:rPr>
              <a:t>, the magistrate shall consider the following…</a:t>
            </a:r>
            <a:endParaRPr lang="en-US" sz="1600" i="1" dirty="0">
              <a:solidFill>
                <a:schemeClr val="tx2"/>
              </a:solidFill>
              <a:latin typeface="Book Antiqua" panose="02040602050305030304" pitchFamily="18" charset="0"/>
            </a:endParaRPr>
          </a:p>
          <a:p>
            <a:pPr algn="just">
              <a:tabLst>
                <a:tab pos="2286000" algn="l"/>
              </a:tabLst>
            </a:pPr>
            <a:endParaRPr lang="en-US" sz="1600" dirty="0">
              <a:solidFill>
                <a:schemeClr val="tx2"/>
              </a:solidFill>
              <a:latin typeface="Book Antiqua" panose="02040602050305030304" pitchFamily="18" charset="0"/>
            </a:endParaRPr>
          </a:p>
          <a:p>
            <a:pPr algn="just">
              <a:tabLst>
                <a:tab pos="2286000" algn="l"/>
              </a:tabLst>
            </a:pPr>
            <a:endParaRPr lang="en-US" sz="1600" dirty="0">
              <a:solidFill>
                <a:schemeClr val="tx2"/>
              </a:solidFill>
              <a:latin typeface="Book Antiqua" panose="02040602050305030304" pitchFamily="18" charset="0"/>
            </a:endParaRPr>
          </a:p>
        </p:txBody>
      </p:sp>
      <p:sp>
        <p:nvSpPr>
          <p:cNvPr id="2" name="Rectangle 1">
            <a:extLst>
              <a:ext uri="{FF2B5EF4-FFF2-40B4-BE49-F238E27FC236}">
                <a16:creationId xmlns:a16="http://schemas.microsoft.com/office/drawing/2014/main" id="{803995CB-AA2D-2D40-BD2F-FC013E6B81CC}"/>
              </a:ext>
            </a:extLst>
          </p:cNvPr>
          <p:cNvSpPr/>
          <p:nvPr/>
        </p:nvSpPr>
        <p:spPr>
          <a:xfrm>
            <a:off x="381000" y="1198376"/>
            <a:ext cx="6705600" cy="1077218"/>
          </a:xfrm>
          <a:prstGeom prst="rect">
            <a:avLst/>
          </a:prstGeom>
        </p:spPr>
        <p:txBody>
          <a:bodyPr wrap="square">
            <a:spAutoFit/>
          </a:bodyPr>
          <a:lstStyle/>
          <a:p>
            <a:pPr marL="11113" lvl="0" algn="just">
              <a:tabLst>
                <a:tab pos="2286000" algn="l"/>
              </a:tabLst>
            </a:pPr>
            <a:r>
              <a:rPr lang="en-US" sz="1600" i="1" dirty="0">
                <a:solidFill>
                  <a:prstClr val="black"/>
                </a:solidFill>
                <a:latin typeface="Book Antiqua" panose="02040602050305030304" pitchFamily="18" charset="0"/>
              </a:rPr>
              <a:t>Bail is a basic component of the American judicial system and is predicated on the principle "that a person accused of [a] crime shall not, until . . . finally adjudged guilty in the court of last resort, be absolutely compelled to undergo imprisonment or punishment.”  - </a:t>
            </a:r>
            <a:r>
              <a:rPr lang="en-US" sz="1600" dirty="0">
                <a:solidFill>
                  <a:prstClr val="black"/>
                </a:solidFill>
                <a:latin typeface="Book Antiqua" panose="02040602050305030304" pitchFamily="18" charset="0"/>
              </a:rPr>
              <a:t>U.S. Supreme Court, 1895</a:t>
            </a:r>
          </a:p>
        </p:txBody>
      </p:sp>
    </p:spTree>
    <p:extLst>
      <p:ext uri="{BB962C8B-B14F-4D97-AF65-F5344CB8AC3E}">
        <p14:creationId xmlns:p14="http://schemas.microsoft.com/office/powerpoint/2010/main" val="7037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500"/>
                                        <p:tgtEl>
                                          <p:spTgt spid="2">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checkerboard(across)">
                                      <p:cBhvr>
                                        <p:cTn id="15" dur="500"/>
                                        <p:tgtEl>
                                          <p:spTgt spid="6">
                                            <p:txEl>
                                              <p:pRg st="4" end="4"/>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checkerboard(across)">
                                      <p:cBhvr>
                                        <p:cTn id="19" dur="500"/>
                                        <p:tgtEl>
                                          <p:spTgt spid="6">
                                            <p:txEl>
                                              <p:pRg st="5" end="5"/>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checkerboard(across)">
                                      <p:cBhvr>
                                        <p:cTn id="23" dur="500"/>
                                        <p:tgtEl>
                                          <p:spTgt spid="6">
                                            <p:txEl>
                                              <p:pRg st="7" end="7"/>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checkerboard(across)">
                                      <p:cBhvr>
                                        <p:cTn id="27" dur="500"/>
                                        <p:tgtEl>
                                          <p:spTgt spid="6">
                                            <p:txEl>
                                              <p:pRg st="8" end="8"/>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checkerboard(across)">
                                      <p:cBhvr>
                                        <p:cTn id="31" dur="500"/>
                                        <p:tgtEl>
                                          <p:spTgt spid="6">
                                            <p:txEl>
                                              <p:pRg st="10" end="10"/>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checkerboard(across)">
                                      <p:cBhvr>
                                        <p:cTn id="35"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1077218"/>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What Goes In, What Stays Out, </a:t>
            </a:r>
          </a:p>
          <a:p>
            <a:pPr>
              <a:tabLst>
                <a:tab pos="2286000" algn="l"/>
              </a:tabLst>
            </a:pPr>
            <a:r>
              <a:rPr lang="en-US" sz="3200" i="1" dirty="0">
                <a:solidFill>
                  <a:schemeClr val="tx2"/>
                </a:solidFill>
                <a:latin typeface="Cambria" panose="02040503050406030204" pitchFamily="18" charset="0"/>
                <a:ea typeface="Cambria" panose="02040503050406030204" pitchFamily="18" charset="0"/>
              </a:rPr>
              <a:t>and What Holds Up in Court?</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95803" y="2211580"/>
            <a:ext cx="7620000" cy="2554545"/>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Presentation Overview</a:t>
            </a:r>
          </a:p>
          <a:p>
            <a:pPr marL="971550" lvl="1" indent="-514350">
              <a:buAutoNum type="arabicPeriod"/>
            </a:pPr>
            <a:r>
              <a:rPr lang="en-US" sz="3200" dirty="0">
                <a:solidFill>
                  <a:schemeClr val="tx2"/>
                </a:solidFill>
                <a:latin typeface="Cambria" panose="02040503050406030204" pitchFamily="18" charset="0"/>
                <a:ea typeface="Cambria" panose="02040503050406030204" pitchFamily="18" charset="0"/>
              </a:rPr>
              <a:t>Legal Requirements</a:t>
            </a:r>
          </a:p>
          <a:p>
            <a:pPr marL="971550" lvl="1" indent="-514350">
              <a:buAutoNum type="arabicPeriod"/>
            </a:pPr>
            <a:r>
              <a:rPr lang="en-US" sz="3200" dirty="0">
                <a:solidFill>
                  <a:schemeClr val="tx2"/>
                </a:solidFill>
                <a:latin typeface="Cambria" panose="02040503050406030204" pitchFamily="18" charset="0"/>
                <a:ea typeface="Cambria" panose="02040503050406030204" pitchFamily="18" charset="0"/>
              </a:rPr>
              <a:t>The Courts Get Involved</a:t>
            </a:r>
          </a:p>
          <a:p>
            <a:pPr marL="971550" lvl="1" indent="-514350">
              <a:buAutoNum type="arabicPeriod"/>
            </a:pPr>
            <a:r>
              <a:rPr lang="en-US" sz="3200" dirty="0">
                <a:solidFill>
                  <a:schemeClr val="tx2"/>
                </a:solidFill>
                <a:latin typeface="Cambria" panose="02040503050406030204" pitchFamily="18" charset="0"/>
                <a:ea typeface="Cambria" panose="02040503050406030204" pitchFamily="18" charset="0"/>
              </a:rPr>
              <a:t>“Probable Cause”</a:t>
            </a:r>
          </a:p>
          <a:p>
            <a:pPr marL="971550" lvl="1" indent="-514350">
              <a:buAutoNum type="arabicPeriod"/>
            </a:pPr>
            <a:r>
              <a:rPr lang="en-US" sz="3200" dirty="0">
                <a:solidFill>
                  <a:schemeClr val="tx2"/>
                </a:solidFill>
                <a:latin typeface="Cambria" panose="02040503050406030204" pitchFamily="18" charset="0"/>
                <a:ea typeface="Cambria" panose="02040503050406030204" pitchFamily="18" charset="0"/>
              </a:rPr>
              <a:t>Common Issues </a:t>
            </a:r>
          </a:p>
        </p:txBody>
      </p:sp>
    </p:spTree>
    <p:extLst>
      <p:ext uri="{BB962C8B-B14F-4D97-AF65-F5344CB8AC3E}">
        <p14:creationId xmlns:p14="http://schemas.microsoft.com/office/powerpoint/2010/main" val="192380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3" name="TextBox 2">
            <a:extLst>
              <a:ext uri="{FF2B5EF4-FFF2-40B4-BE49-F238E27FC236}">
                <a16:creationId xmlns:a16="http://schemas.microsoft.com/office/drawing/2014/main" id="{4EB5AECB-4ADC-DFF1-3208-5CE929DF15D5}"/>
              </a:ext>
            </a:extLst>
          </p:cNvPr>
          <p:cNvSpPr txBox="1"/>
          <p:nvPr/>
        </p:nvSpPr>
        <p:spPr>
          <a:xfrm>
            <a:off x="362803" y="1361854"/>
            <a:ext cx="7239000" cy="3908762"/>
          </a:xfrm>
          <a:prstGeom prst="rect">
            <a:avLst/>
          </a:prstGeom>
          <a:noFill/>
        </p:spPr>
        <p:txBody>
          <a:bodyPr wrap="square" rtlCol="0" anchor="t">
            <a:spAutoFit/>
          </a:bodyPr>
          <a:lstStyle/>
          <a:p>
            <a:pPr>
              <a:tabLst>
                <a:tab pos="2286000" algn="l"/>
              </a:tabLst>
            </a:pPr>
            <a:r>
              <a:rPr lang="en-US" sz="3600" i="1" dirty="0">
                <a:solidFill>
                  <a:schemeClr val="tx2"/>
                </a:solidFill>
                <a:latin typeface="Book Antiqua" panose="02040602050305030304" pitchFamily="18" charset="0"/>
              </a:rPr>
              <a:t>T.C.A. § 40-11-102</a:t>
            </a:r>
          </a:p>
          <a:p>
            <a:pPr>
              <a:tabLst>
                <a:tab pos="2286000" algn="l"/>
              </a:tabLst>
            </a:pPr>
            <a:r>
              <a:rPr lang="en-US" sz="3600" i="1" dirty="0">
                <a:solidFill>
                  <a:schemeClr val="tx2"/>
                </a:solidFill>
                <a:latin typeface="Book Antiqua" panose="02040602050305030304" pitchFamily="18" charset="0"/>
              </a:rPr>
              <a:t>Bailable Offenses</a:t>
            </a:r>
          </a:p>
          <a:p>
            <a:pPr>
              <a:tabLst>
                <a:tab pos="2286000" algn="l"/>
              </a:tabLst>
            </a:pPr>
            <a:endParaRPr lang="en-US" sz="3600" i="1" dirty="0">
              <a:solidFill>
                <a:schemeClr val="tx2"/>
              </a:solidFill>
              <a:latin typeface="Book Antiqua" panose="02040602050305030304" pitchFamily="18" charset="0"/>
            </a:endParaRPr>
          </a:p>
          <a:p>
            <a:pPr>
              <a:tabLst>
                <a:tab pos="2286000" algn="l"/>
              </a:tabLst>
            </a:pPr>
            <a:r>
              <a:rPr lang="en-US" sz="2800" dirty="0">
                <a:solidFill>
                  <a:schemeClr val="tx2"/>
                </a:solidFill>
                <a:latin typeface="Book Antiqua" panose="02040602050305030304" pitchFamily="18" charset="0"/>
              </a:rPr>
              <a:t>Before trial, all defendants shall be bailable by sufficient sureties, except for capital offenses where the proof is evident or the presumption great.</a:t>
            </a:r>
            <a:br>
              <a:rPr lang="en-US" sz="2800" dirty="0">
                <a:solidFill>
                  <a:schemeClr val="tx2"/>
                </a:solidFill>
                <a:latin typeface="Book Antiqua" panose="02040602050305030304" pitchFamily="18" charset="0"/>
              </a:rPr>
            </a:br>
            <a:endParaRPr lang="en-US" sz="2800" dirty="0">
              <a:solidFill>
                <a:schemeClr val="tx2"/>
              </a:solidFill>
              <a:latin typeface="Book Antiqua" panose="02040602050305030304" pitchFamily="18" charset="0"/>
            </a:endParaRPr>
          </a:p>
        </p:txBody>
      </p:sp>
      <p:sp>
        <p:nvSpPr>
          <p:cNvPr id="5" name="Rectangle 2">
            <a:extLst>
              <a:ext uri="{FF2B5EF4-FFF2-40B4-BE49-F238E27FC236}">
                <a16:creationId xmlns:a16="http://schemas.microsoft.com/office/drawing/2014/main" id="{F5343598-CF20-0C10-53CD-3DC108432FD2}"/>
              </a:ext>
            </a:extLst>
          </p:cNvPr>
          <p:cNvSpPr txBox="1">
            <a:spLocks/>
          </p:cNvSpPr>
          <p:nvPr/>
        </p:nvSpPr>
        <p:spPr>
          <a:xfrm>
            <a:off x="362803" y="327838"/>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a:solidFill>
                  <a:schemeClr val="tx2"/>
                </a:solidFill>
                <a:latin typeface="Book Antiqua" panose="02040602050305030304" pitchFamily="18" charset="0"/>
              </a:rPr>
              <a:t>Bail Bonds</a:t>
            </a:r>
          </a:p>
          <a:p>
            <a:endParaRPr lang="en-US" sz="44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spTree>
    <p:extLst>
      <p:ext uri="{BB962C8B-B14F-4D97-AF65-F5344CB8AC3E}">
        <p14:creationId xmlns:p14="http://schemas.microsoft.com/office/powerpoint/2010/main" val="11060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3" name="TextBox 2">
            <a:extLst>
              <a:ext uri="{FF2B5EF4-FFF2-40B4-BE49-F238E27FC236}">
                <a16:creationId xmlns:a16="http://schemas.microsoft.com/office/drawing/2014/main" id="{4EB5AECB-4ADC-DFF1-3208-5CE929DF15D5}"/>
              </a:ext>
            </a:extLst>
          </p:cNvPr>
          <p:cNvSpPr txBox="1"/>
          <p:nvPr/>
        </p:nvSpPr>
        <p:spPr>
          <a:xfrm>
            <a:off x="362803" y="1066800"/>
            <a:ext cx="7239000" cy="4062651"/>
          </a:xfrm>
          <a:prstGeom prst="rect">
            <a:avLst/>
          </a:prstGeom>
          <a:noFill/>
        </p:spPr>
        <p:txBody>
          <a:bodyPr wrap="square" rtlCol="0" anchor="t">
            <a:spAutoFit/>
          </a:bodyPr>
          <a:lstStyle/>
          <a:p>
            <a:pPr>
              <a:tabLst>
                <a:tab pos="2286000" algn="l"/>
              </a:tabLst>
            </a:pPr>
            <a:r>
              <a:rPr lang="en-US" sz="2800" i="1" dirty="0">
                <a:solidFill>
                  <a:schemeClr val="tx2"/>
                </a:solidFill>
                <a:latin typeface="Book Antiqua" panose="02040602050305030304" pitchFamily="18" charset="0"/>
              </a:rPr>
              <a:t>T.C.A. § 40-11-115(a)</a:t>
            </a:r>
          </a:p>
          <a:p>
            <a:pPr>
              <a:tabLst>
                <a:tab pos="2286000" algn="l"/>
              </a:tabLst>
            </a:pPr>
            <a:r>
              <a:rPr lang="en-US" sz="2800" i="1" dirty="0">
                <a:solidFill>
                  <a:schemeClr val="tx2"/>
                </a:solidFill>
                <a:latin typeface="Book Antiqua" panose="02040602050305030304" pitchFamily="18" charset="0"/>
              </a:rPr>
              <a:t>Release on Recognizance or Unsecured Bond</a:t>
            </a:r>
          </a:p>
          <a:p>
            <a:pPr>
              <a:tabLst>
                <a:tab pos="2286000" algn="l"/>
              </a:tabLst>
            </a:pPr>
            <a:endParaRPr lang="en-US" dirty="0">
              <a:solidFill>
                <a:schemeClr val="tx2"/>
              </a:solidFill>
              <a:latin typeface="Book Antiqua" panose="02040602050305030304" pitchFamily="18" charset="0"/>
            </a:endParaRPr>
          </a:p>
          <a:p>
            <a:pPr>
              <a:tabLst>
                <a:tab pos="2286000" algn="l"/>
              </a:tabLst>
            </a:pPr>
            <a:r>
              <a:rPr lang="en-US" sz="1600" dirty="0">
                <a:solidFill>
                  <a:schemeClr val="tx2"/>
                </a:solidFill>
                <a:latin typeface="Book Antiqua" panose="02040602050305030304" pitchFamily="18" charset="0"/>
              </a:rPr>
              <a:t>Any person charged with a bailable offense may, before a magistrate authorized to admit the person to bail, be ordered released pending trial on the person's personal recognizance or upon the execution of an unsecured appearance bond in an amount specified by the magistrate. </a:t>
            </a:r>
          </a:p>
          <a:p>
            <a:pPr>
              <a:tabLst>
                <a:tab pos="2286000" algn="l"/>
              </a:tabLst>
            </a:pPr>
            <a:endParaRPr lang="en-US" sz="1600" dirty="0">
              <a:solidFill>
                <a:schemeClr val="tx2"/>
              </a:solidFill>
              <a:latin typeface="Book Antiqua" panose="02040602050305030304" pitchFamily="18" charset="0"/>
            </a:endParaRPr>
          </a:p>
          <a:p>
            <a:pPr>
              <a:tabLst>
                <a:tab pos="2286000" algn="l"/>
              </a:tabLst>
            </a:pPr>
            <a:r>
              <a:rPr lang="en-US" sz="1600" dirty="0">
                <a:solidFill>
                  <a:schemeClr val="tx2"/>
                </a:solidFill>
                <a:latin typeface="Book Antiqua" panose="02040602050305030304" pitchFamily="18" charset="0"/>
              </a:rPr>
              <a:t>If the magistrate orders that the person be released pending trial, then the magistrate shall impose the least restrictive conditions of release that will reasonably ensure the appearance of the person as required and the safety of the community.</a:t>
            </a:r>
          </a:p>
          <a:p>
            <a:pPr>
              <a:tabLst>
                <a:tab pos="2286000" algn="l"/>
              </a:tabLst>
            </a:pPr>
            <a:r>
              <a:rPr lang="en-US" sz="1600" dirty="0">
                <a:solidFill>
                  <a:schemeClr val="tx2"/>
                </a:solidFill>
                <a:latin typeface="Book Antiqua" panose="02040602050305030304" pitchFamily="18" charset="0"/>
              </a:rPr>
              <a:t> </a:t>
            </a:r>
            <a:endParaRPr lang="en-US" sz="2000" dirty="0">
              <a:solidFill>
                <a:schemeClr val="tx2"/>
              </a:solidFill>
              <a:latin typeface="Book Antiqua" panose="02040602050305030304" pitchFamily="18" charset="0"/>
            </a:endParaRPr>
          </a:p>
          <a:p>
            <a:pPr>
              <a:tabLst>
                <a:tab pos="2286000" algn="l"/>
              </a:tabLst>
            </a:pPr>
            <a:r>
              <a:rPr lang="en-US" sz="2400" b="1" dirty="0">
                <a:solidFill>
                  <a:schemeClr val="tx2"/>
                </a:solidFill>
                <a:latin typeface="Book Antiqua" panose="02040602050305030304" pitchFamily="18" charset="0"/>
              </a:rPr>
              <a:t>2021 Amendment</a:t>
            </a:r>
          </a:p>
        </p:txBody>
      </p:sp>
      <p:sp>
        <p:nvSpPr>
          <p:cNvPr id="5" name="Rectangle 2">
            <a:extLst>
              <a:ext uri="{FF2B5EF4-FFF2-40B4-BE49-F238E27FC236}">
                <a16:creationId xmlns:a16="http://schemas.microsoft.com/office/drawing/2014/main" id="{F5343598-CF20-0C10-53CD-3DC108432FD2}"/>
              </a:ext>
            </a:extLst>
          </p:cNvPr>
          <p:cNvSpPr txBox="1">
            <a:spLocks/>
          </p:cNvSpPr>
          <p:nvPr/>
        </p:nvSpPr>
        <p:spPr>
          <a:xfrm>
            <a:off x="362803" y="327838"/>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a:solidFill>
                  <a:schemeClr val="tx2"/>
                </a:solidFill>
                <a:latin typeface="Book Antiqua" panose="02040602050305030304" pitchFamily="18" charset="0"/>
              </a:rPr>
              <a:t>Bail Bonds</a:t>
            </a:r>
          </a:p>
          <a:p>
            <a:endParaRPr lang="en-US" sz="44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pic>
        <p:nvPicPr>
          <p:cNvPr id="8" name="Picture 7">
            <a:extLst>
              <a:ext uri="{FF2B5EF4-FFF2-40B4-BE49-F238E27FC236}">
                <a16:creationId xmlns:a16="http://schemas.microsoft.com/office/drawing/2014/main" id="{98E26D43-E1F3-A5A9-6118-EA7C422D8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03" y="5127176"/>
            <a:ext cx="7924800" cy="914759"/>
          </a:xfrm>
          <a:prstGeom prst="rect">
            <a:avLst/>
          </a:prstGeom>
        </p:spPr>
      </p:pic>
    </p:spTree>
    <p:extLst>
      <p:ext uri="{BB962C8B-B14F-4D97-AF65-F5344CB8AC3E}">
        <p14:creationId xmlns:p14="http://schemas.microsoft.com/office/powerpoint/2010/main" val="38314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3" name="TextBox 2">
            <a:extLst>
              <a:ext uri="{FF2B5EF4-FFF2-40B4-BE49-F238E27FC236}">
                <a16:creationId xmlns:a16="http://schemas.microsoft.com/office/drawing/2014/main" id="{4EB5AECB-4ADC-DFF1-3208-5CE929DF15D5}"/>
              </a:ext>
            </a:extLst>
          </p:cNvPr>
          <p:cNvSpPr txBox="1"/>
          <p:nvPr/>
        </p:nvSpPr>
        <p:spPr>
          <a:xfrm>
            <a:off x="362803" y="1066800"/>
            <a:ext cx="7239000" cy="3816429"/>
          </a:xfrm>
          <a:prstGeom prst="rect">
            <a:avLst/>
          </a:prstGeom>
          <a:noFill/>
        </p:spPr>
        <p:txBody>
          <a:bodyPr wrap="square" rtlCol="0" anchor="t">
            <a:spAutoFit/>
          </a:bodyPr>
          <a:lstStyle/>
          <a:p>
            <a:pPr>
              <a:tabLst>
                <a:tab pos="2286000" algn="l"/>
              </a:tabLst>
            </a:pPr>
            <a:r>
              <a:rPr lang="en-US" sz="2800" i="1" dirty="0">
                <a:solidFill>
                  <a:schemeClr val="tx2"/>
                </a:solidFill>
                <a:latin typeface="Book Antiqua" panose="02040602050305030304" pitchFamily="18" charset="0"/>
              </a:rPr>
              <a:t>T.C.A. § 40-11-115(b)</a:t>
            </a:r>
          </a:p>
          <a:p>
            <a:pPr>
              <a:tabLst>
                <a:tab pos="2286000" algn="l"/>
              </a:tabLst>
            </a:pPr>
            <a:r>
              <a:rPr lang="en-US" sz="2800" i="1" dirty="0">
                <a:solidFill>
                  <a:schemeClr val="tx2"/>
                </a:solidFill>
                <a:latin typeface="Book Antiqua" panose="02040602050305030304" pitchFamily="18" charset="0"/>
              </a:rPr>
              <a:t>Release on Recognizance or Unsecured Bond</a:t>
            </a:r>
          </a:p>
          <a:p>
            <a:pPr>
              <a:tabLst>
                <a:tab pos="2286000" algn="l"/>
              </a:tabLst>
            </a:pPr>
            <a:endParaRPr lang="en-US" dirty="0">
              <a:solidFill>
                <a:schemeClr val="tx2"/>
              </a:solidFill>
              <a:latin typeface="Book Antiqua" panose="02040602050305030304" pitchFamily="18" charset="0"/>
            </a:endParaRPr>
          </a:p>
          <a:p>
            <a:pPr>
              <a:tabLst>
                <a:tab pos="2286000" algn="l"/>
              </a:tabLst>
            </a:pPr>
            <a:r>
              <a:rPr lang="en-US" sz="1600" dirty="0">
                <a:solidFill>
                  <a:schemeClr val="tx2"/>
                </a:solidFill>
                <a:latin typeface="Book Antiqua" panose="02040602050305030304" pitchFamily="18" charset="0"/>
              </a:rPr>
              <a:t>In determining under subsection (a) whether or not a defendant shall be released, and if so, the least restrictive conditions of release that will reasonably ensure the appearance of the defendant as required and the safety of the community, the magistrate </a:t>
            </a:r>
            <a:r>
              <a:rPr lang="en-US" sz="1600" i="1" dirty="0">
                <a:solidFill>
                  <a:schemeClr val="tx2"/>
                </a:solidFill>
                <a:latin typeface="Book Antiqua" panose="02040602050305030304" pitchFamily="18" charset="0"/>
              </a:rPr>
              <a:t>must</a:t>
            </a:r>
            <a:r>
              <a:rPr lang="en-US" sz="1600" dirty="0">
                <a:solidFill>
                  <a:schemeClr val="tx2"/>
                </a:solidFill>
                <a:latin typeface="Book Antiqua" panose="02040602050305030304" pitchFamily="18" charset="0"/>
              </a:rPr>
              <a:t> consider any available results of a validated pretrial risk assessment conducted regarding the defendant for use in the jurisdiction </a:t>
            </a:r>
            <a:r>
              <a:rPr lang="en-US" sz="1600" i="1" dirty="0">
                <a:solidFill>
                  <a:schemeClr val="tx2"/>
                </a:solidFill>
                <a:latin typeface="Book Antiqua" panose="02040602050305030304" pitchFamily="18" charset="0"/>
              </a:rPr>
              <a:t>and</a:t>
            </a:r>
            <a:r>
              <a:rPr lang="en-US" sz="1600" dirty="0">
                <a:solidFill>
                  <a:schemeClr val="tx2"/>
                </a:solidFill>
                <a:latin typeface="Book Antiqua" panose="02040602050305030304" pitchFamily="18" charset="0"/>
              </a:rPr>
              <a:t> the defendant's financial resources. In making this determination, the magistrate </a:t>
            </a:r>
            <a:r>
              <a:rPr lang="en-US" sz="1600" i="1" dirty="0">
                <a:solidFill>
                  <a:schemeClr val="tx2"/>
                </a:solidFill>
                <a:latin typeface="Book Antiqua" panose="02040602050305030304" pitchFamily="18" charset="0"/>
              </a:rPr>
              <a:t>may</a:t>
            </a:r>
            <a:r>
              <a:rPr lang="en-US" sz="1600" dirty="0">
                <a:solidFill>
                  <a:schemeClr val="tx2"/>
                </a:solidFill>
                <a:latin typeface="Book Antiqua" panose="02040602050305030304" pitchFamily="18" charset="0"/>
              </a:rPr>
              <a:t> also consider: … </a:t>
            </a:r>
          </a:p>
          <a:p>
            <a:pPr>
              <a:tabLst>
                <a:tab pos="2286000" algn="l"/>
              </a:tabLst>
            </a:pPr>
            <a:endParaRPr lang="en-US" sz="1600" dirty="0">
              <a:solidFill>
                <a:schemeClr val="tx2"/>
              </a:solidFill>
              <a:latin typeface="Book Antiqua" panose="02040602050305030304" pitchFamily="18" charset="0"/>
            </a:endParaRPr>
          </a:p>
          <a:p>
            <a:pPr lvl="0">
              <a:tabLst>
                <a:tab pos="2286000" algn="l"/>
              </a:tabLst>
            </a:pPr>
            <a:r>
              <a:rPr lang="en-US" sz="2400" b="1" dirty="0">
                <a:solidFill>
                  <a:srgbClr val="242852"/>
                </a:solidFill>
                <a:latin typeface="Book Antiqua" panose="02040602050305030304" pitchFamily="18" charset="0"/>
              </a:rPr>
              <a:t>2021 Amendment</a:t>
            </a:r>
          </a:p>
          <a:p>
            <a:pPr>
              <a:tabLst>
                <a:tab pos="2286000" algn="l"/>
              </a:tabLst>
            </a:pPr>
            <a:endParaRPr lang="en-US" sz="1600" dirty="0">
              <a:solidFill>
                <a:schemeClr val="tx2"/>
              </a:solidFill>
              <a:latin typeface="Book Antiqua" panose="02040602050305030304" pitchFamily="18" charset="0"/>
            </a:endParaRPr>
          </a:p>
        </p:txBody>
      </p:sp>
      <p:sp>
        <p:nvSpPr>
          <p:cNvPr id="5" name="Rectangle 2">
            <a:extLst>
              <a:ext uri="{FF2B5EF4-FFF2-40B4-BE49-F238E27FC236}">
                <a16:creationId xmlns:a16="http://schemas.microsoft.com/office/drawing/2014/main" id="{F5343598-CF20-0C10-53CD-3DC108432FD2}"/>
              </a:ext>
            </a:extLst>
          </p:cNvPr>
          <p:cNvSpPr txBox="1">
            <a:spLocks/>
          </p:cNvSpPr>
          <p:nvPr/>
        </p:nvSpPr>
        <p:spPr>
          <a:xfrm>
            <a:off x="362803" y="327838"/>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a:solidFill>
                  <a:schemeClr val="tx2"/>
                </a:solidFill>
                <a:latin typeface="Book Antiqua" panose="02040602050305030304" pitchFamily="18" charset="0"/>
              </a:rPr>
              <a:t>Bail Bonds</a:t>
            </a:r>
          </a:p>
          <a:p>
            <a:endParaRPr lang="en-US" sz="44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pic>
        <p:nvPicPr>
          <p:cNvPr id="9" name="Picture 8" descr="Text&#10;&#10;Description automatically generated">
            <a:extLst>
              <a:ext uri="{FF2B5EF4-FFF2-40B4-BE49-F238E27FC236}">
                <a16:creationId xmlns:a16="http://schemas.microsoft.com/office/drawing/2014/main" id="{F41B3E60-760D-4814-5F48-12F34312F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03" y="4518845"/>
            <a:ext cx="7772400" cy="1109033"/>
          </a:xfrm>
          <a:prstGeom prst="rect">
            <a:avLst/>
          </a:prstGeom>
        </p:spPr>
      </p:pic>
    </p:spTree>
    <p:extLst>
      <p:ext uri="{BB962C8B-B14F-4D97-AF65-F5344CB8AC3E}">
        <p14:creationId xmlns:p14="http://schemas.microsoft.com/office/powerpoint/2010/main" val="8568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5AECB-4ADC-DFF1-3208-5CE929DF15D5}"/>
              </a:ext>
            </a:extLst>
          </p:cNvPr>
          <p:cNvSpPr txBox="1"/>
          <p:nvPr/>
        </p:nvSpPr>
        <p:spPr>
          <a:xfrm>
            <a:off x="362803" y="1066800"/>
            <a:ext cx="7239000" cy="954107"/>
          </a:xfrm>
          <a:prstGeom prst="rect">
            <a:avLst/>
          </a:prstGeom>
          <a:noFill/>
        </p:spPr>
        <p:txBody>
          <a:bodyPr wrap="square" rtlCol="0" anchor="t">
            <a:spAutoFit/>
          </a:bodyPr>
          <a:lstStyle/>
          <a:p>
            <a:pPr>
              <a:tabLst>
                <a:tab pos="2286000" algn="l"/>
              </a:tabLst>
            </a:pPr>
            <a:r>
              <a:rPr lang="en-US" sz="2800" i="1" dirty="0">
                <a:solidFill>
                  <a:schemeClr val="tx2"/>
                </a:solidFill>
                <a:latin typeface="Book Antiqua" panose="02040602050305030304" pitchFamily="18" charset="0"/>
              </a:rPr>
              <a:t>T.C.A. § 40-11-115(b)</a:t>
            </a:r>
          </a:p>
          <a:p>
            <a:pPr>
              <a:tabLst>
                <a:tab pos="2286000" algn="l"/>
              </a:tabLst>
            </a:pPr>
            <a:r>
              <a:rPr lang="en-US" sz="2800" i="1" dirty="0">
                <a:solidFill>
                  <a:schemeClr val="tx2"/>
                </a:solidFill>
                <a:latin typeface="Book Antiqua" panose="02040602050305030304" pitchFamily="18" charset="0"/>
              </a:rPr>
              <a:t>Release on Recognizance or Unsecured Bond</a:t>
            </a:r>
          </a:p>
        </p:txBody>
      </p:sp>
      <p:sp>
        <p:nvSpPr>
          <p:cNvPr id="5" name="Rectangle 2">
            <a:extLst>
              <a:ext uri="{FF2B5EF4-FFF2-40B4-BE49-F238E27FC236}">
                <a16:creationId xmlns:a16="http://schemas.microsoft.com/office/drawing/2014/main" id="{F5343598-CF20-0C10-53CD-3DC108432FD2}"/>
              </a:ext>
            </a:extLst>
          </p:cNvPr>
          <p:cNvSpPr txBox="1">
            <a:spLocks/>
          </p:cNvSpPr>
          <p:nvPr/>
        </p:nvSpPr>
        <p:spPr>
          <a:xfrm>
            <a:off x="362803" y="327838"/>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a:solidFill>
                  <a:schemeClr val="tx2"/>
                </a:solidFill>
                <a:latin typeface="Book Antiqua" panose="02040602050305030304" pitchFamily="18" charset="0"/>
              </a:rPr>
              <a:t>Bail Bonds</a:t>
            </a:r>
          </a:p>
          <a:p>
            <a:endParaRPr lang="en-US" sz="44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sp>
        <p:nvSpPr>
          <p:cNvPr id="7" name="TextBox 6">
            <a:extLst>
              <a:ext uri="{FF2B5EF4-FFF2-40B4-BE49-F238E27FC236}">
                <a16:creationId xmlns:a16="http://schemas.microsoft.com/office/drawing/2014/main" id="{75BC5666-FDCB-598A-7309-C47C1A815F45}"/>
              </a:ext>
            </a:extLst>
          </p:cNvPr>
          <p:cNvSpPr txBox="1"/>
          <p:nvPr/>
        </p:nvSpPr>
        <p:spPr>
          <a:xfrm>
            <a:off x="352567" y="2175094"/>
            <a:ext cx="3200400" cy="369332"/>
          </a:xfrm>
          <a:prstGeom prst="rect">
            <a:avLst/>
          </a:prstGeom>
          <a:noFill/>
        </p:spPr>
        <p:txBody>
          <a:bodyPr wrap="square">
            <a:spAutoFit/>
          </a:bodyPr>
          <a:lstStyle/>
          <a:p>
            <a:pPr>
              <a:tabLst>
                <a:tab pos="2286000" algn="l"/>
              </a:tabLst>
            </a:pPr>
            <a:r>
              <a:rPr lang="en-US" b="1" u="sng" dirty="0">
                <a:solidFill>
                  <a:schemeClr val="tx2"/>
                </a:solidFill>
                <a:latin typeface="Book Antiqua" panose="02040602050305030304" pitchFamily="18" charset="0"/>
              </a:rPr>
              <a:t>2021 Amendment Added</a:t>
            </a:r>
          </a:p>
        </p:txBody>
      </p:sp>
      <p:sp>
        <p:nvSpPr>
          <p:cNvPr id="11" name="TextBox 10">
            <a:extLst>
              <a:ext uri="{FF2B5EF4-FFF2-40B4-BE49-F238E27FC236}">
                <a16:creationId xmlns:a16="http://schemas.microsoft.com/office/drawing/2014/main" id="{58591CA7-B065-6326-2961-74BFA41AAC7E}"/>
              </a:ext>
            </a:extLst>
          </p:cNvPr>
          <p:cNvSpPr txBox="1"/>
          <p:nvPr/>
        </p:nvSpPr>
        <p:spPr>
          <a:xfrm>
            <a:off x="344605" y="2664284"/>
            <a:ext cx="3200400" cy="3185487"/>
          </a:xfrm>
          <a:prstGeom prst="rect">
            <a:avLst/>
          </a:prstGeom>
          <a:noFill/>
        </p:spPr>
        <p:txBody>
          <a:bodyPr wrap="square">
            <a:spAutoFit/>
          </a:bodyPr>
          <a:lstStyle/>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Whether Defendant was on release for another offense</a:t>
            </a: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Substance use or mental health issues</a:t>
            </a: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i="1" dirty="0">
                <a:solidFill>
                  <a:schemeClr val="tx2"/>
                </a:solidFill>
                <a:latin typeface="Book Antiqua" panose="02040602050305030304" pitchFamily="18" charset="0"/>
              </a:rPr>
              <a:t>Mandatory Review</a:t>
            </a:r>
            <a:r>
              <a:rPr lang="en-US" dirty="0">
                <a:solidFill>
                  <a:schemeClr val="tx2"/>
                </a:solidFill>
                <a:latin typeface="Book Antiqua" panose="02040602050305030304" pitchFamily="18" charset="0"/>
              </a:rPr>
              <a:t> of Pretrial Risk Assessment</a:t>
            </a:r>
            <a:endParaRPr lang="en-US" i="1" dirty="0">
              <a:solidFill>
                <a:schemeClr val="tx2"/>
              </a:solidFill>
              <a:latin typeface="Book Antiqua" panose="02040602050305030304" pitchFamily="18" charset="0"/>
            </a:endParaRP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i="1" dirty="0">
                <a:solidFill>
                  <a:schemeClr val="tx2"/>
                </a:solidFill>
                <a:latin typeface="Book Antiqua" panose="02040602050305030304" pitchFamily="18" charset="0"/>
              </a:rPr>
              <a:t>Mandatory Review</a:t>
            </a:r>
            <a:r>
              <a:rPr lang="en-US" dirty="0">
                <a:solidFill>
                  <a:schemeClr val="tx2"/>
                </a:solidFill>
                <a:latin typeface="Book Antiqua" panose="02040602050305030304" pitchFamily="18" charset="0"/>
              </a:rPr>
              <a:t> of Financial Resources</a:t>
            </a:r>
            <a:endParaRPr lang="en-US" i="1" dirty="0">
              <a:solidFill>
                <a:schemeClr val="tx2"/>
              </a:solidFill>
              <a:latin typeface="Book Antiqua" panose="02040602050305030304" pitchFamily="18" charset="0"/>
            </a:endParaRPr>
          </a:p>
          <a:p>
            <a:pPr marL="285750" indent="-285750">
              <a:buFont typeface="Arial" panose="020B0604020202020204" pitchFamily="34" charset="0"/>
              <a:buChar char="•"/>
              <a:tabLst>
                <a:tab pos="2286000" algn="l"/>
              </a:tabLst>
            </a:pPr>
            <a:endParaRPr lang="en-US" dirty="0">
              <a:solidFill>
                <a:schemeClr val="tx2"/>
              </a:solidFill>
              <a:latin typeface="Book Antiqua" panose="02040602050305030304" pitchFamily="18" charset="0"/>
            </a:endParaRPr>
          </a:p>
        </p:txBody>
      </p:sp>
      <p:sp>
        <p:nvSpPr>
          <p:cNvPr id="24" name="TextBox 23">
            <a:extLst>
              <a:ext uri="{FF2B5EF4-FFF2-40B4-BE49-F238E27FC236}">
                <a16:creationId xmlns:a16="http://schemas.microsoft.com/office/drawing/2014/main" id="{BB414EA3-968D-E354-87A5-52858296246E}"/>
              </a:ext>
            </a:extLst>
          </p:cNvPr>
          <p:cNvSpPr txBox="1"/>
          <p:nvPr/>
        </p:nvSpPr>
        <p:spPr>
          <a:xfrm>
            <a:off x="3741762" y="2175094"/>
            <a:ext cx="3200400" cy="369332"/>
          </a:xfrm>
          <a:prstGeom prst="rect">
            <a:avLst/>
          </a:prstGeom>
          <a:noFill/>
        </p:spPr>
        <p:txBody>
          <a:bodyPr wrap="square">
            <a:spAutoFit/>
          </a:bodyPr>
          <a:lstStyle/>
          <a:p>
            <a:pPr>
              <a:tabLst>
                <a:tab pos="2286000" algn="l"/>
              </a:tabLst>
            </a:pPr>
            <a:r>
              <a:rPr lang="en-US" b="1" u="sng" dirty="0">
                <a:solidFill>
                  <a:schemeClr val="tx2"/>
                </a:solidFill>
                <a:latin typeface="Book Antiqua" panose="02040602050305030304" pitchFamily="18" charset="0"/>
              </a:rPr>
              <a:t>2021 Amendment Removed</a:t>
            </a:r>
          </a:p>
        </p:txBody>
      </p:sp>
      <p:sp>
        <p:nvSpPr>
          <p:cNvPr id="25" name="TextBox 24">
            <a:extLst>
              <a:ext uri="{FF2B5EF4-FFF2-40B4-BE49-F238E27FC236}">
                <a16:creationId xmlns:a16="http://schemas.microsoft.com/office/drawing/2014/main" id="{9A5B4112-4178-3742-9C0D-F63096F79606}"/>
              </a:ext>
            </a:extLst>
          </p:cNvPr>
          <p:cNvSpPr txBox="1"/>
          <p:nvPr/>
        </p:nvSpPr>
        <p:spPr>
          <a:xfrm>
            <a:off x="3733800" y="2664284"/>
            <a:ext cx="3200400" cy="2631490"/>
          </a:xfrm>
          <a:prstGeom prst="rect">
            <a:avLst/>
          </a:prstGeom>
          <a:noFill/>
        </p:spPr>
        <p:txBody>
          <a:bodyPr wrap="square">
            <a:spAutoFit/>
          </a:bodyPr>
          <a:lstStyle/>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Employment History</a:t>
            </a: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Family Ties &amp; Relationships</a:t>
            </a: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Reputation, Character, and Mental Condition</a:t>
            </a:r>
          </a:p>
          <a:p>
            <a:pPr>
              <a:tabLst>
                <a:tab pos="2286000" algn="l"/>
              </a:tabLst>
            </a:pPr>
            <a:r>
              <a:rPr lang="en-US" sz="700" dirty="0">
                <a:solidFill>
                  <a:schemeClr val="tx2"/>
                </a:solidFill>
                <a:latin typeface="Book Antiqua" panose="02040602050305030304" pitchFamily="18" charset="0"/>
              </a:rPr>
              <a:t> </a:t>
            </a:r>
          </a:p>
          <a:p>
            <a:pPr marL="285750" indent="-285750">
              <a:buFont typeface="Arial" panose="020B0604020202020204" pitchFamily="34" charset="0"/>
              <a:buChar char="•"/>
              <a:tabLst>
                <a:tab pos="2286000" algn="l"/>
              </a:tabLst>
            </a:pPr>
            <a:r>
              <a:rPr lang="en-US" dirty="0">
                <a:solidFill>
                  <a:schemeClr val="tx2"/>
                </a:solidFill>
                <a:latin typeface="Book Antiqua" panose="02040602050305030304" pitchFamily="18" charset="0"/>
              </a:rPr>
              <a:t>Responsible Community Members Who Will Vouch</a:t>
            </a:r>
          </a:p>
          <a:p>
            <a:pPr marL="285750" indent="-285750">
              <a:buFont typeface="Arial" panose="020B0604020202020204" pitchFamily="34" charset="0"/>
              <a:buChar char="•"/>
              <a:tabLst>
                <a:tab pos="2286000" algn="l"/>
              </a:tabLst>
            </a:pPr>
            <a:endParaRPr lang="en-US"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33795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B5AECB-4ADC-DFF1-3208-5CE929DF15D5}"/>
              </a:ext>
            </a:extLst>
          </p:cNvPr>
          <p:cNvSpPr txBox="1"/>
          <p:nvPr/>
        </p:nvSpPr>
        <p:spPr>
          <a:xfrm>
            <a:off x="362803" y="1066800"/>
            <a:ext cx="7239000" cy="2000548"/>
          </a:xfrm>
          <a:prstGeom prst="rect">
            <a:avLst/>
          </a:prstGeom>
          <a:noFill/>
        </p:spPr>
        <p:txBody>
          <a:bodyPr wrap="square" rtlCol="0" anchor="t">
            <a:spAutoFit/>
          </a:bodyPr>
          <a:lstStyle/>
          <a:p>
            <a:pPr>
              <a:tabLst>
                <a:tab pos="2286000" algn="l"/>
              </a:tabLst>
            </a:pPr>
            <a:r>
              <a:rPr lang="en-US" sz="2800" i="1" dirty="0">
                <a:solidFill>
                  <a:schemeClr val="tx2"/>
                </a:solidFill>
                <a:latin typeface="Book Antiqua" panose="02040602050305030304" pitchFamily="18" charset="0"/>
              </a:rPr>
              <a:t>T.C.A. § 40-11-118(b)</a:t>
            </a:r>
          </a:p>
          <a:p>
            <a:pPr>
              <a:tabLst>
                <a:tab pos="2286000" algn="l"/>
              </a:tabLst>
            </a:pPr>
            <a:r>
              <a:rPr lang="en-US" sz="2800" i="1" dirty="0">
                <a:solidFill>
                  <a:schemeClr val="tx2"/>
                </a:solidFill>
                <a:latin typeface="Book Antiqua" panose="02040602050305030304" pitchFamily="18" charset="0"/>
              </a:rPr>
              <a:t>Factors Considered in Setting Bail</a:t>
            </a:r>
          </a:p>
          <a:p>
            <a:pPr>
              <a:tabLst>
                <a:tab pos="2286000" algn="l"/>
              </a:tabLst>
            </a:pPr>
            <a:r>
              <a:rPr lang="en-US" sz="1100" i="1" dirty="0">
                <a:solidFill>
                  <a:schemeClr val="tx2"/>
                </a:solidFill>
                <a:latin typeface="Book Antiqua" panose="02040602050305030304" pitchFamily="18" charset="0"/>
              </a:rPr>
              <a:t> </a:t>
            </a:r>
            <a:endParaRPr lang="en-US" sz="2800" i="1" dirty="0">
              <a:solidFill>
                <a:schemeClr val="tx2"/>
              </a:solidFill>
              <a:latin typeface="Book Antiqua" panose="02040602050305030304" pitchFamily="18" charset="0"/>
            </a:endParaRPr>
          </a:p>
          <a:p>
            <a:pPr>
              <a:tabLst>
                <a:tab pos="2286000" algn="l"/>
              </a:tabLst>
            </a:pPr>
            <a:r>
              <a:rPr lang="en-US" dirty="0">
                <a:solidFill>
                  <a:schemeClr val="tx2"/>
                </a:solidFill>
                <a:latin typeface="Book Antiqua" panose="02040602050305030304" pitchFamily="18" charset="0"/>
              </a:rPr>
              <a:t>In determining the amount of bail necessary to reasonably assure the appearance of the defendant while at the same time protecting the safety of the public, the magistrate shall consider the following:</a:t>
            </a:r>
          </a:p>
        </p:txBody>
      </p:sp>
      <p:sp>
        <p:nvSpPr>
          <p:cNvPr id="5" name="Rectangle 2">
            <a:extLst>
              <a:ext uri="{FF2B5EF4-FFF2-40B4-BE49-F238E27FC236}">
                <a16:creationId xmlns:a16="http://schemas.microsoft.com/office/drawing/2014/main" id="{F5343598-CF20-0C10-53CD-3DC108432FD2}"/>
              </a:ext>
            </a:extLst>
          </p:cNvPr>
          <p:cNvSpPr txBox="1">
            <a:spLocks/>
          </p:cNvSpPr>
          <p:nvPr/>
        </p:nvSpPr>
        <p:spPr>
          <a:xfrm>
            <a:off x="362803" y="327838"/>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dirty="0">
                <a:solidFill>
                  <a:schemeClr val="tx2"/>
                </a:solidFill>
                <a:latin typeface="Book Antiqua" panose="02040602050305030304" pitchFamily="18" charset="0"/>
              </a:rPr>
              <a:t>Bail Bonds</a:t>
            </a:r>
          </a:p>
          <a:p>
            <a:endParaRPr lang="en-US" sz="44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sp>
        <p:nvSpPr>
          <p:cNvPr id="7" name="TextBox 6">
            <a:extLst>
              <a:ext uri="{FF2B5EF4-FFF2-40B4-BE49-F238E27FC236}">
                <a16:creationId xmlns:a16="http://schemas.microsoft.com/office/drawing/2014/main" id="{75BC5666-FDCB-598A-7309-C47C1A815F45}"/>
              </a:ext>
            </a:extLst>
          </p:cNvPr>
          <p:cNvSpPr txBox="1"/>
          <p:nvPr/>
        </p:nvSpPr>
        <p:spPr>
          <a:xfrm>
            <a:off x="381000" y="3105834"/>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Length of residence in the community</a:t>
            </a:r>
          </a:p>
        </p:txBody>
      </p:sp>
      <p:sp>
        <p:nvSpPr>
          <p:cNvPr id="11" name="TextBox 10">
            <a:extLst>
              <a:ext uri="{FF2B5EF4-FFF2-40B4-BE49-F238E27FC236}">
                <a16:creationId xmlns:a16="http://schemas.microsoft.com/office/drawing/2014/main" id="{58591CA7-B065-6326-2961-74BFA41AAC7E}"/>
              </a:ext>
            </a:extLst>
          </p:cNvPr>
          <p:cNvSpPr txBox="1"/>
          <p:nvPr/>
        </p:nvSpPr>
        <p:spPr>
          <a:xfrm>
            <a:off x="384412" y="3690609"/>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Employment status and history and financial condition</a:t>
            </a:r>
          </a:p>
        </p:txBody>
      </p:sp>
      <p:sp>
        <p:nvSpPr>
          <p:cNvPr id="16" name="TextBox 15">
            <a:extLst>
              <a:ext uri="{FF2B5EF4-FFF2-40B4-BE49-F238E27FC236}">
                <a16:creationId xmlns:a16="http://schemas.microsoft.com/office/drawing/2014/main" id="{F8E9D30C-0BBA-34B3-6F43-C2B66EC72F66}"/>
              </a:ext>
            </a:extLst>
          </p:cNvPr>
          <p:cNvSpPr txBox="1"/>
          <p:nvPr/>
        </p:nvSpPr>
        <p:spPr>
          <a:xfrm>
            <a:off x="381000" y="4376748"/>
            <a:ext cx="3200400" cy="1815882"/>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Prior criminal record, record of appearance at court proceedings, record of flight to avoid prosecution or failure to appear at court proceedings</a:t>
            </a:r>
          </a:p>
          <a:p>
            <a:pPr>
              <a:tabLst>
                <a:tab pos="2286000" algn="l"/>
              </a:tabLst>
            </a:pPr>
            <a:r>
              <a:rPr lang="en-US" sz="1600" dirty="0">
                <a:solidFill>
                  <a:schemeClr val="tx2"/>
                </a:solidFill>
                <a:latin typeface="Book Antiqua" panose="02040602050305030304" pitchFamily="18" charset="0"/>
              </a:rPr>
              <a:t/>
            </a:r>
            <a:br>
              <a:rPr lang="en-US" sz="1600" dirty="0">
                <a:solidFill>
                  <a:schemeClr val="tx2"/>
                </a:solidFill>
                <a:latin typeface="Book Antiqua" panose="02040602050305030304" pitchFamily="18" charset="0"/>
              </a:rPr>
            </a:br>
            <a:endParaRPr lang="en-US" sz="1600" dirty="0">
              <a:solidFill>
                <a:schemeClr val="tx2"/>
              </a:solidFill>
              <a:latin typeface="Book Antiqua" panose="02040602050305030304" pitchFamily="18" charset="0"/>
            </a:endParaRPr>
          </a:p>
        </p:txBody>
      </p:sp>
      <p:sp>
        <p:nvSpPr>
          <p:cNvPr id="18" name="TextBox 17">
            <a:extLst>
              <a:ext uri="{FF2B5EF4-FFF2-40B4-BE49-F238E27FC236}">
                <a16:creationId xmlns:a16="http://schemas.microsoft.com/office/drawing/2014/main" id="{E392E88F-2361-598D-964C-6071E07D0EEC}"/>
              </a:ext>
            </a:extLst>
          </p:cNvPr>
          <p:cNvSpPr txBox="1"/>
          <p:nvPr/>
        </p:nvSpPr>
        <p:spPr>
          <a:xfrm>
            <a:off x="3581400" y="3105834"/>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Reputation, character and mental condition</a:t>
            </a:r>
          </a:p>
        </p:txBody>
      </p:sp>
      <p:sp>
        <p:nvSpPr>
          <p:cNvPr id="19" name="TextBox 18">
            <a:extLst>
              <a:ext uri="{FF2B5EF4-FFF2-40B4-BE49-F238E27FC236}">
                <a16:creationId xmlns:a16="http://schemas.microsoft.com/office/drawing/2014/main" id="{64539E4B-DB42-B823-C4BC-2E29F993E1D7}"/>
              </a:ext>
            </a:extLst>
          </p:cNvPr>
          <p:cNvSpPr txBox="1"/>
          <p:nvPr/>
        </p:nvSpPr>
        <p:spPr>
          <a:xfrm>
            <a:off x="3581400" y="3753167"/>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Nature of the offense and probability of conviction</a:t>
            </a:r>
          </a:p>
        </p:txBody>
      </p:sp>
      <p:sp>
        <p:nvSpPr>
          <p:cNvPr id="20" name="TextBox 19">
            <a:extLst>
              <a:ext uri="{FF2B5EF4-FFF2-40B4-BE49-F238E27FC236}">
                <a16:creationId xmlns:a16="http://schemas.microsoft.com/office/drawing/2014/main" id="{21769F1E-9369-62DB-82A2-5E03088454ED}"/>
              </a:ext>
            </a:extLst>
          </p:cNvPr>
          <p:cNvSpPr txBox="1"/>
          <p:nvPr/>
        </p:nvSpPr>
        <p:spPr>
          <a:xfrm>
            <a:off x="3581400" y="4400500"/>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Prior criminal record and risk of danger to the community</a:t>
            </a:r>
          </a:p>
        </p:txBody>
      </p:sp>
      <p:sp>
        <p:nvSpPr>
          <p:cNvPr id="21" name="TextBox 20">
            <a:extLst>
              <a:ext uri="{FF2B5EF4-FFF2-40B4-BE49-F238E27FC236}">
                <a16:creationId xmlns:a16="http://schemas.microsoft.com/office/drawing/2014/main" id="{E06DF48B-32D2-4F14-D1F9-929FCE1B4C89}"/>
              </a:ext>
            </a:extLst>
          </p:cNvPr>
          <p:cNvSpPr txBox="1"/>
          <p:nvPr/>
        </p:nvSpPr>
        <p:spPr>
          <a:xfrm>
            <a:off x="3600734" y="5047833"/>
            <a:ext cx="3200400" cy="830997"/>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Responsible community members who will vouch for reliability (Max Two!)	</a:t>
            </a:r>
          </a:p>
        </p:txBody>
      </p:sp>
      <p:sp>
        <p:nvSpPr>
          <p:cNvPr id="22" name="TextBox 21">
            <a:extLst>
              <a:ext uri="{FF2B5EF4-FFF2-40B4-BE49-F238E27FC236}">
                <a16:creationId xmlns:a16="http://schemas.microsoft.com/office/drawing/2014/main" id="{5C94B34D-BD87-CF8D-1D93-71E633588155}"/>
              </a:ext>
            </a:extLst>
          </p:cNvPr>
          <p:cNvSpPr txBox="1"/>
          <p:nvPr/>
        </p:nvSpPr>
        <p:spPr>
          <a:xfrm>
            <a:off x="381000" y="5757650"/>
            <a:ext cx="3200400" cy="338554"/>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Family ties and relationships</a:t>
            </a:r>
          </a:p>
        </p:txBody>
      </p:sp>
      <p:sp>
        <p:nvSpPr>
          <p:cNvPr id="23" name="TextBox 22">
            <a:extLst>
              <a:ext uri="{FF2B5EF4-FFF2-40B4-BE49-F238E27FC236}">
                <a16:creationId xmlns:a16="http://schemas.microsoft.com/office/drawing/2014/main" id="{6189421B-EC26-EEEC-AB8D-0965D73134CB}"/>
              </a:ext>
            </a:extLst>
          </p:cNvPr>
          <p:cNvSpPr txBox="1"/>
          <p:nvPr/>
        </p:nvSpPr>
        <p:spPr>
          <a:xfrm>
            <a:off x="3581400" y="5941388"/>
            <a:ext cx="3200400" cy="584775"/>
          </a:xfrm>
          <a:prstGeom prst="rect">
            <a:avLst/>
          </a:prstGeom>
          <a:noFill/>
        </p:spPr>
        <p:txBody>
          <a:bodyPr wrap="square">
            <a:spAutoFit/>
          </a:bodyPr>
          <a:lstStyle/>
          <a:p>
            <a:pPr>
              <a:tabLst>
                <a:tab pos="2286000" algn="l"/>
              </a:tabLst>
            </a:pPr>
            <a:r>
              <a:rPr lang="en-US" sz="1600" dirty="0">
                <a:solidFill>
                  <a:schemeClr val="tx2"/>
                </a:solidFill>
                <a:latin typeface="Book Antiqua" panose="02040602050305030304" pitchFamily="18" charset="0"/>
              </a:rPr>
              <a:t>Any Other Factors re: Ties to Community and FTA Risk</a:t>
            </a:r>
          </a:p>
        </p:txBody>
      </p:sp>
    </p:spTree>
    <p:extLst>
      <p:ext uri="{BB962C8B-B14F-4D97-AF65-F5344CB8AC3E}">
        <p14:creationId xmlns:p14="http://schemas.microsoft.com/office/powerpoint/2010/main" val="397566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linds(horizontal)">
                                      <p:cBhvr>
                                        <p:cTn id="31" dur="500"/>
                                        <p:tgtEl>
                                          <p:spTgt spid="16">
                                            <p:txEl>
                                              <p:pRg st="0" end="0"/>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blinds(horizontal)">
                                      <p:cBhvr>
                                        <p:cTn id="35" dur="500"/>
                                        <p:tgtEl>
                                          <p:spTgt spid="22">
                                            <p:txEl>
                                              <p:pRg st="0" end="0"/>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blinds(horizontal)">
                                      <p:cBhvr>
                                        <p:cTn id="39" dur="500"/>
                                        <p:tgtEl>
                                          <p:spTgt spid="18">
                                            <p:txEl>
                                              <p:pRg st="0" end="0"/>
                                            </p:txEl>
                                          </p:spTgt>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linds(horizontal)">
                                      <p:cBhvr>
                                        <p:cTn id="43" dur="500"/>
                                        <p:tgtEl>
                                          <p:spTgt spid="19">
                                            <p:txEl>
                                              <p:pRg st="0" end="0"/>
                                            </p:txEl>
                                          </p:spTgt>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blinds(horizontal)">
                                      <p:cBhvr>
                                        <p:cTn id="47" dur="500"/>
                                        <p:tgtEl>
                                          <p:spTgt spid="20">
                                            <p:txEl>
                                              <p:pRg st="0" end="0"/>
                                            </p:txEl>
                                          </p:spTgt>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blinds(horizontal)">
                                      <p:cBhvr>
                                        <p:cTn id="51" dur="500"/>
                                        <p:tgtEl>
                                          <p:spTgt spid="21">
                                            <p:txEl>
                                              <p:pRg st="0" end="0"/>
                                            </p:txEl>
                                          </p:spTgt>
                                        </p:tgtEl>
                                      </p:cBhvr>
                                    </p:animEffect>
                                  </p:childTnLst>
                                </p:cTn>
                              </p:par>
                            </p:childTnLst>
                          </p:cTn>
                        </p:par>
                        <p:par>
                          <p:cTn id="52" fill="hold">
                            <p:stCondLst>
                              <p:cond delay="6000"/>
                            </p:stCondLst>
                            <p:childTnLst>
                              <p:par>
                                <p:cTn id="53" presetID="3" presetClass="entr" presetSubtype="10" fill="hold" nodeType="after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blinds(horizontal)">
                                      <p:cBhvr>
                                        <p:cTn id="5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827236"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40-11-118(b)(1)</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Length of Residence in the Community</a:t>
            </a:r>
          </a:p>
        </p:txBody>
      </p:sp>
      <p:pic>
        <p:nvPicPr>
          <p:cNvPr id="6" name="Picture 5">
            <a:extLst>
              <a:ext uri="{FF2B5EF4-FFF2-40B4-BE49-F238E27FC236}">
                <a16:creationId xmlns:a16="http://schemas.microsoft.com/office/drawing/2014/main" id="{7A08E43B-DCBE-FA49-B8FE-29B1C8D38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30" y="2429931"/>
            <a:ext cx="5613374" cy="998314"/>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5438FD3F-8A71-CE40-A2CE-269B1277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30" y="4699992"/>
            <a:ext cx="5613373" cy="1534018"/>
          </a:xfrm>
          <a:prstGeom prst="rect">
            <a:avLst/>
          </a:prstGeom>
          <a:ln>
            <a:solidFill>
              <a:schemeClr val="accent1">
                <a:shade val="50000"/>
              </a:schemeClr>
            </a:solidFill>
          </a:ln>
        </p:spPr>
      </p:pic>
      <p:pic>
        <p:nvPicPr>
          <p:cNvPr id="11" name="Picture 10">
            <a:extLst>
              <a:ext uri="{FF2B5EF4-FFF2-40B4-BE49-F238E27FC236}">
                <a16:creationId xmlns:a16="http://schemas.microsoft.com/office/drawing/2014/main" id="{3ABF82E2-A4B8-8D4F-B97A-AED3F3DE31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40" y="3598052"/>
            <a:ext cx="5609363" cy="952863"/>
          </a:xfrm>
          <a:prstGeom prst="rect">
            <a:avLst/>
          </a:prstGeom>
          <a:ln>
            <a:solidFill>
              <a:schemeClr val="accent1">
                <a:shade val="50000"/>
              </a:schemeClr>
            </a:solidFill>
          </a:ln>
        </p:spPr>
      </p:pic>
    </p:spTree>
    <p:extLst>
      <p:ext uri="{BB962C8B-B14F-4D97-AF65-F5344CB8AC3E}">
        <p14:creationId xmlns:p14="http://schemas.microsoft.com/office/powerpoint/2010/main" val="33865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6261651"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40-11-118(b)(2)</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Employment Status / Financial Condition</a:t>
            </a:r>
          </a:p>
        </p:txBody>
      </p:sp>
      <p:pic>
        <p:nvPicPr>
          <p:cNvPr id="6" name="Picture 5">
            <a:extLst>
              <a:ext uri="{FF2B5EF4-FFF2-40B4-BE49-F238E27FC236}">
                <a16:creationId xmlns:a16="http://schemas.microsoft.com/office/drawing/2014/main" id="{00F09708-D215-FF44-8DDE-745EDFDCE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50349"/>
            <a:ext cx="4584700" cy="1549400"/>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D8AAF1E9-EFD0-EC4A-AC68-650675E7A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541657"/>
            <a:ext cx="6721939" cy="1054713"/>
          </a:xfrm>
          <a:prstGeom prst="rect">
            <a:avLst/>
          </a:prstGeom>
          <a:ln>
            <a:solidFill>
              <a:schemeClr val="accent1">
                <a:shade val="50000"/>
              </a:schemeClr>
            </a:solidFill>
          </a:ln>
        </p:spPr>
      </p:pic>
    </p:spTree>
    <p:extLst>
      <p:ext uri="{BB962C8B-B14F-4D97-AF65-F5344CB8AC3E}">
        <p14:creationId xmlns:p14="http://schemas.microsoft.com/office/powerpoint/2010/main" val="38169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4126451"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40-11-118(b)(3)</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Family Ties / Relationships</a:t>
            </a:r>
          </a:p>
        </p:txBody>
      </p:sp>
      <p:pic>
        <p:nvPicPr>
          <p:cNvPr id="13" name="Picture 12">
            <a:extLst>
              <a:ext uri="{FF2B5EF4-FFF2-40B4-BE49-F238E27FC236}">
                <a16:creationId xmlns:a16="http://schemas.microsoft.com/office/drawing/2014/main" id="{D7242534-EE26-3A48-A944-228D8334F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4" y="4284860"/>
            <a:ext cx="6096000" cy="1024051"/>
          </a:xfrm>
          <a:prstGeom prst="rect">
            <a:avLst/>
          </a:prstGeom>
        </p:spPr>
      </p:pic>
      <p:pic>
        <p:nvPicPr>
          <p:cNvPr id="15" name="Picture 14">
            <a:extLst>
              <a:ext uri="{FF2B5EF4-FFF2-40B4-BE49-F238E27FC236}">
                <a16:creationId xmlns:a16="http://schemas.microsoft.com/office/drawing/2014/main" id="{F7B5AE8E-2680-704D-951E-7A7FE850E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21" y="2576490"/>
            <a:ext cx="5021179" cy="1419558"/>
          </a:xfrm>
          <a:prstGeom prst="rect">
            <a:avLst/>
          </a:prstGeom>
          <a:ln>
            <a:solidFill>
              <a:schemeClr val="accent1">
                <a:shade val="50000"/>
              </a:schemeClr>
            </a:solidFill>
          </a:ln>
        </p:spPr>
      </p:pic>
    </p:spTree>
    <p:extLst>
      <p:ext uri="{BB962C8B-B14F-4D97-AF65-F5344CB8AC3E}">
        <p14:creationId xmlns:p14="http://schemas.microsoft.com/office/powerpoint/2010/main" val="26269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719836"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40-11-118(b)(5)</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Prior Criminal Record (Risk of Flight)</a:t>
            </a:r>
          </a:p>
        </p:txBody>
      </p:sp>
      <p:pic>
        <p:nvPicPr>
          <p:cNvPr id="6" name="Picture 5">
            <a:extLst>
              <a:ext uri="{FF2B5EF4-FFF2-40B4-BE49-F238E27FC236}">
                <a16:creationId xmlns:a16="http://schemas.microsoft.com/office/drawing/2014/main" id="{261A6FFF-FD05-6F45-BD6B-70F0E27D2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21" y="2563404"/>
            <a:ext cx="6755645" cy="809151"/>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669ED2AF-77F6-C342-8050-0EAFB8C3A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474854"/>
            <a:ext cx="7030281" cy="1088225"/>
          </a:xfrm>
          <a:prstGeom prst="rect">
            <a:avLst/>
          </a:prstGeom>
        </p:spPr>
      </p:pic>
    </p:spTree>
    <p:extLst>
      <p:ext uri="{BB962C8B-B14F-4D97-AF65-F5344CB8AC3E}">
        <p14:creationId xmlns:p14="http://schemas.microsoft.com/office/powerpoint/2010/main" val="14527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6553397"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40-11-118(b)(6)</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Nature of Offense / Likelihood of Conviction</a:t>
            </a:r>
          </a:p>
        </p:txBody>
      </p:sp>
      <p:pic>
        <p:nvPicPr>
          <p:cNvPr id="6" name="Picture 5">
            <a:extLst>
              <a:ext uri="{FF2B5EF4-FFF2-40B4-BE49-F238E27FC236}">
                <a16:creationId xmlns:a16="http://schemas.microsoft.com/office/drawing/2014/main" id="{FC60CA1E-D0DF-9C41-AA77-9950FFCC7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20" y="2548242"/>
            <a:ext cx="6687199" cy="1097280"/>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F779E381-767E-F54D-A334-21C1B54B4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20" y="3882023"/>
            <a:ext cx="6773779" cy="1399118"/>
          </a:xfrm>
          <a:prstGeom prst="rect">
            <a:avLst/>
          </a:prstGeom>
        </p:spPr>
      </p:pic>
    </p:spTree>
    <p:extLst>
      <p:ext uri="{BB962C8B-B14F-4D97-AF65-F5344CB8AC3E}">
        <p14:creationId xmlns:p14="http://schemas.microsoft.com/office/powerpoint/2010/main" val="11101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Legal Background</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3750" y="1327322"/>
            <a:ext cx="7087773" cy="366254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United States Constitution</a:t>
            </a:r>
            <a:endParaRPr lang="en-US" sz="3200" dirty="0">
              <a:solidFill>
                <a:schemeClr val="tx2"/>
              </a:solidFill>
              <a:latin typeface="Cambria" panose="02040503050406030204" pitchFamily="18" charset="0"/>
              <a:ea typeface="Cambria" panose="02040503050406030204" pitchFamily="18" charset="0"/>
            </a:endParaRPr>
          </a:p>
          <a:p>
            <a:pPr>
              <a:tabLst>
                <a:tab pos="2286000" algn="l"/>
              </a:tabLst>
            </a:pPr>
            <a:r>
              <a:rPr lang="en-US" sz="3200" dirty="0">
                <a:solidFill>
                  <a:schemeClr val="tx2"/>
                </a:solidFill>
                <a:latin typeface="Cambria" panose="02040503050406030204" pitchFamily="18" charset="0"/>
                <a:ea typeface="Cambria" panose="02040503050406030204" pitchFamily="18" charset="0"/>
              </a:rPr>
              <a:t>Fourth Amendment</a:t>
            </a:r>
          </a:p>
          <a:p>
            <a:pPr>
              <a:tabLst>
                <a:tab pos="2286000" algn="l"/>
              </a:tabLst>
            </a:pPr>
            <a:r>
              <a:rPr lang="en-US" sz="1600" dirty="0">
                <a:solidFill>
                  <a:schemeClr val="tx2"/>
                </a:solidFill>
                <a:latin typeface="Cambria" panose="02040503050406030204" pitchFamily="18" charset="0"/>
                <a:ea typeface="Cambria" panose="02040503050406030204" pitchFamily="18" charset="0"/>
              </a:rPr>
              <a:t> </a:t>
            </a:r>
          </a:p>
          <a:p>
            <a:pPr marL="466725" algn="just">
              <a:tabLst>
                <a:tab pos="2286000" algn="l"/>
              </a:tabLst>
            </a:pPr>
            <a:r>
              <a:rPr lang="en-US" sz="2000" i="1" dirty="0">
                <a:solidFill>
                  <a:schemeClr val="tx2"/>
                </a:solidFill>
                <a:latin typeface="Cambria" panose="02040503050406030204" pitchFamily="18" charset="0"/>
                <a:ea typeface="Cambria" panose="02040503050406030204" pitchFamily="18" charset="0"/>
              </a:rPr>
              <a:t>“The right of the people to be secure in their persons, houses, papers, and effects, against unreasonable searches and seizures, will not be violated, and no warrants will issue, but upon probable cause, supported by oath or affirmation, and particularly describing the place to be searched, and the persons or things to be seized.”</a:t>
            </a:r>
          </a:p>
          <a:p>
            <a:pPr>
              <a:tabLst>
                <a:tab pos="2286000" algn="l"/>
              </a:tabLst>
            </a:pPr>
            <a:endParaRPr lang="en-US" sz="3200" dirty="0">
              <a:solidFill>
                <a:schemeClr val="tx2"/>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4B2C15FA-AB07-7090-96E5-7FB025772FBD}"/>
              </a:ext>
            </a:extLst>
          </p:cNvPr>
          <p:cNvSpPr txBox="1"/>
          <p:nvPr/>
        </p:nvSpPr>
        <p:spPr>
          <a:xfrm>
            <a:off x="609600" y="4724400"/>
            <a:ext cx="7086600" cy="1200329"/>
          </a:xfrm>
          <a:prstGeom prst="rect">
            <a:avLst/>
          </a:prstGeom>
          <a:noFill/>
        </p:spPr>
        <p:txBody>
          <a:bodyPr wrap="square" rtlCol="0">
            <a:spAutoFit/>
          </a:bodyPr>
          <a:lstStyle/>
          <a:p>
            <a:pPr>
              <a:tabLst>
                <a:tab pos="1817688" algn="l"/>
              </a:tabLst>
            </a:pPr>
            <a:r>
              <a:rPr lang="en-US" sz="2400" dirty="0">
                <a:latin typeface="Cambria" panose="02040503050406030204" pitchFamily="18" charset="0"/>
              </a:rPr>
              <a:t>Key Points:	Probable Cause </a:t>
            </a:r>
          </a:p>
          <a:p>
            <a:pPr>
              <a:tabLst>
                <a:tab pos="1817688" algn="l"/>
              </a:tabLst>
            </a:pPr>
            <a:r>
              <a:rPr lang="en-US" sz="2400" dirty="0">
                <a:latin typeface="Cambria" panose="02040503050406030204" pitchFamily="18" charset="0"/>
              </a:rPr>
              <a:t>	Supported by Oath</a:t>
            </a:r>
          </a:p>
          <a:p>
            <a:pPr>
              <a:tabLst>
                <a:tab pos="1817688" algn="l"/>
              </a:tabLst>
            </a:pPr>
            <a:r>
              <a:rPr lang="en-US" sz="2400" dirty="0">
                <a:latin typeface="Cambria" panose="02040503050406030204" pitchFamily="18" charset="0"/>
              </a:rPr>
              <a:t>	Particular Description</a:t>
            </a:r>
          </a:p>
        </p:txBody>
      </p:sp>
    </p:spTree>
    <p:extLst>
      <p:ext uri="{BB962C8B-B14F-4D97-AF65-F5344CB8AC3E}">
        <p14:creationId xmlns:p14="http://schemas.microsoft.com/office/powerpoint/2010/main" val="36115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linds(horizontal)">
                                      <p:cBhvr>
                                        <p:cTn id="32" dur="500"/>
                                        <p:tgtEl>
                                          <p:spTgt spid="2">
                                            <p:txEl>
                                              <p:pRg st="1" end="1"/>
                                            </p:txEl>
                                          </p:spTgt>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blinds(horizontal)">
                                      <p:cBhvr>
                                        <p:cTn id="3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6553397"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40-11-118(b)(6)</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Nature of Offense / Likelihood of Conviction</a:t>
            </a:r>
          </a:p>
        </p:txBody>
      </p:sp>
      <p:pic>
        <p:nvPicPr>
          <p:cNvPr id="7" name="Picture 6">
            <a:extLst>
              <a:ext uri="{FF2B5EF4-FFF2-40B4-BE49-F238E27FC236}">
                <a16:creationId xmlns:a16="http://schemas.microsoft.com/office/drawing/2014/main" id="{2508B68D-9FCE-4847-86AE-BDC84C26F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1" y="3685114"/>
            <a:ext cx="6265343" cy="1801286"/>
          </a:xfrm>
          <a:prstGeom prst="rect">
            <a:avLst/>
          </a:prstGeom>
        </p:spPr>
      </p:pic>
      <p:pic>
        <p:nvPicPr>
          <p:cNvPr id="10" name="Picture 9">
            <a:extLst>
              <a:ext uri="{FF2B5EF4-FFF2-40B4-BE49-F238E27FC236}">
                <a16:creationId xmlns:a16="http://schemas.microsoft.com/office/drawing/2014/main" id="{A0612CFF-9209-9644-B909-68A1D427D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21" y="2423316"/>
            <a:ext cx="6539656" cy="1081884"/>
          </a:xfrm>
          <a:prstGeom prst="rect">
            <a:avLst/>
          </a:prstGeom>
          <a:ln>
            <a:solidFill>
              <a:schemeClr val="accent1">
                <a:shade val="50000"/>
              </a:schemeClr>
            </a:solidFill>
          </a:ln>
        </p:spPr>
      </p:pic>
    </p:spTree>
    <p:extLst>
      <p:ext uri="{BB962C8B-B14F-4D97-AF65-F5344CB8AC3E}">
        <p14:creationId xmlns:p14="http://schemas.microsoft.com/office/powerpoint/2010/main" val="6680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937844"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40-11-118(b)(7)</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Prior Criminal Record (Risk of Danger)</a:t>
            </a:r>
          </a:p>
        </p:txBody>
      </p:sp>
      <p:pic>
        <p:nvPicPr>
          <p:cNvPr id="6" name="Picture 5">
            <a:extLst>
              <a:ext uri="{FF2B5EF4-FFF2-40B4-BE49-F238E27FC236}">
                <a16:creationId xmlns:a16="http://schemas.microsoft.com/office/drawing/2014/main" id="{539D7F6D-0872-0741-9D48-9EA33B8A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1" y="4067115"/>
            <a:ext cx="5909770" cy="871197"/>
          </a:xfrm>
          <a:prstGeom prst="rect">
            <a:avLst/>
          </a:prstGeom>
        </p:spPr>
      </p:pic>
      <p:pic>
        <p:nvPicPr>
          <p:cNvPr id="9" name="Picture 8">
            <a:extLst>
              <a:ext uri="{FF2B5EF4-FFF2-40B4-BE49-F238E27FC236}">
                <a16:creationId xmlns:a16="http://schemas.microsoft.com/office/drawing/2014/main" id="{E0308D48-EF5E-4442-9295-CCE9D38AC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79" y="4989775"/>
            <a:ext cx="5964688" cy="1639625"/>
          </a:xfrm>
          <a:prstGeom prst="rect">
            <a:avLst/>
          </a:prstGeom>
        </p:spPr>
      </p:pic>
      <p:pic>
        <p:nvPicPr>
          <p:cNvPr id="12" name="Picture 11">
            <a:extLst>
              <a:ext uri="{FF2B5EF4-FFF2-40B4-BE49-F238E27FC236}">
                <a16:creationId xmlns:a16="http://schemas.microsoft.com/office/drawing/2014/main" id="{BC2FB605-F4DF-E44B-BB32-FC2F1E4E35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432945"/>
            <a:ext cx="4563976" cy="1488903"/>
          </a:xfrm>
          <a:prstGeom prst="rect">
            <a:avLst/>
          </a:prstGeom>
          <a:ln>
            <a:solidFill>
              <a:schemeClr val="accent1">
                <a:shade val="50000"/>
              </a:schemeClr>
            </a:solidFill>
          </a:ln>
        </p:spPr>
      </p:pic>
      <p:sp>
        <p:nvSpPr>
          <p:cNvPr id="13" name="Rectangle 12">
            <a:extLst>
              <a:ext uri="{FF2B5EF4-FFF2-40B4-BE49-F238E27FC236}">
                <a16:creationId xmlns:a16="http://schemas.microsoft.com/office/drawing/2014/main" id="{ED553529-E466-A744-8BF1-3B120AEFDC6D}"/>
              </a:ext>
            </a:extLst>
          </p:cNvPr>
          <p:cNvSpPr/>
          <p:nvPr/>
        </p:nvSpPr>
        <p:spPr>
          <a:xfrm>
            <a:off x="685800" y="4995231"/>
            <a:ext cx="4648200" cy="250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5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937844"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40-11-118(b)(7)</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Prior Criminal Record (Risk of Danger)</a:t>
            </a:r>
          </a:p>
        </p:txBody>
      </p:sp>
      <p:pic>
        <p:nvPicPr>
          <p:cNvPr id="4" name="Picture 3">
            <a:extLst>
              <a:ext uri="{FF2B5EF4-FFF2-40B4-BE49-F238E27FC236}">
                <a16:creationId xmlns:a16="http://schemas.microsoft.com/office/drawing/2014/main" id="{7581D869-24DB-3C4E-8CD3-81FEDFF6D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044" y="3739186"/>
            <a:ext cx="4775200" cy="1841500"/>
          </a:xfrm>
          <a:prstGeom prst="rect">
            <a:avLst/>
          </a:prstGeom>
        </p:spPr>
      </p:pic>
      <p:pic>
        <p:nvPicPr>
          <p:cNvPr id="8" name="Picture 7">
            <a:extLst>
              <a:ext uri="{FF2B5EF4-FFF2-40B4-BE49-F238E27FC236}">
                <a16:creationId xmlns:a16="http://schemas.microsoft.com/office/drawing/2014/main" id="{4E727BC9-21B5-E44A-B6D6-846771422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418386"/>
            <a:ext cx="6515100" cy="1320800"/>
          </a:xfrm>
          <a:prstGeom prst="rect">
            <a:avLst/>
          </a:prstGeom>
          <a:ln>
            <a:solidFill>
              <a:schemeClr val="accent1">
                <a:shade val="50000"/>
              </a:schemeClr>
            </a:solidFill>
          </a:ln>
        </p:spPr>
      </p:pic>
    </p:spTree>
    <p:extLst>
      <p:ext uri="{BB962C8B-B14F-4D97-AF65-F5344CB8AC3E}">
        <p14:creationId xmlns:p14="http://schemas.microsoft.com/office/powerpoint/2010/main" val="30593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937844"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40-11-118(b)(7)</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Prior Criminal Record (Risk of Danger)</a:t>
            </a:r>
          </a:p>
        </p:txBody>
      </p:sp>
      <p:pic>
        <p:nvPicPr>
          <p:cNvPr id="6" name="Picture 5">
            <a:extLst>
              <a:ext uri="{FF2B5EF4-FFF2-40B4-BE49-F238E27FC236}">
                <a16:creationId xmlns:a16="http://schemas.microsoft.com/office/drawing/2014/main" id="{66A15458-4B6F-064D-A41D-B9729631F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1" y="2507915"/>
            <a:ext cx="6781345" cy="1149685"/>
          </a:xfrm>
          <a:prstGeom prst="rect">
            <a:avLst/>
          </a:prstGeom>
          <a:ln>
            <a:solidFill>
              <a:schemeClr val="accent1">
                <a:shade val="50000"/>
              </a:schemeClr>
            </a:solidFill>
          </a:ln>
        </p:spPr>
      </p:pic>
      <p:pic>
        <p:nvPicPr>
          <p:cNvPr id="9" name="Picture 8">
            <a:extLst>
              <a:ext uri="{FF2B5EF4-FFF2-40B4-BE49-F238E27FC236}">
                <a16:creationId xmlns:a16="http://schemas.microsoft.com/office/drawing/2014/main" id="{2973C3D6-E59B-804F-A53A-15B0E32BA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83439"/>
            <a:ext cx="5478379" cy="1254824"/>
          </a:xfrm>
          <a:prstGeom prst="rect">
            <a:avLst/>
          </a:prstGeom>
        </p:spPr>
      </p:pic>
      <p:pic>
        <p:nvPicPr>
          <p:cNvPr id="11" name="Picture 10">
            <a:extLst>
              <a:ext uri="{FF2B5EF4-FFF2-40B4-BE49-F238E27FC236}">
                <a16:creationId xmlns:a16="http://schemas.microsoft.com/office/drawing/2014/main" id="{0B4E91C8-D2CF-5C45-BE0B-00F9F18C90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733800"/>
            <a:ext cx="5478379" cy="1215129"/>
          </a:xfrm>
          <a:prstGeom prst="rect">
            <a:avLst/>
          </a:prstGeom>
        </p:spPr>
      </p:pic>
    </p:spTree>
    <p:extLst>
      <p:ext uri="{BB962C8B-B14F-4D97-AF65-F5344CB8AC3E}">
        <p14:creationId xmlns:p14="http://schemas.microsoft.com/office/powerpoint/2010/main" val="10329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5937844"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40-11-118(b)(7)</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Prior Criminal Record (Risk of Danger)</a:t>
            </a:r>
          </a:p>
        </p:txBody>
      </p:sp>
      <p:pic>
        <p:nvPicPr>
          <p:cNvPr id="13" name="Picture 12">
            <a:extLst>
              <a:ext uri="{FF2B5EF4-FFF2-40B4-BE49-F238E27FC236}">
                <a16:creationId xmlns:a16="http://schemas.microsoft.com/office/drawing/2014/main" id="{43CD01F8-2164-6344-B32B-4AC97A1BA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078591"/>
            <a:ext cx="4008521" cy="1050509"/>
          </a:xfrm>
          <a:prstGeom prst="rect">
            <a:avLst/>
          </a:prstGeom>
        </p:spPr>
      </p:pic>
      <p:pic>
        <p:nvPicPr>
          <p:cNvPr id="15" name="Picture 14">
            <a:extLst>
              <a:ext uri="{FF2B5EF4-FFF2-40B4-BE49-F238E27FC236}">
                <a16:creationId xmlns:a16="http://schemas.microsoft.com/office/drawing/2014/main" id="{F097D9F5-A664-E842-8A8D-45F3CD69B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608537"/>
            <a:ext cx="4191000" cy="1856540"/>
          </a:xfrm>
          <a:prstGeom prst="rect">
            <a:avLst/>
          </a:prstGeom>
        </p:spPr>
      </p:pic>
      <p:pic>
        <p:nvPicPr>
          <p:cNvPr id="17" name="Picture 16">
            <a:extLst>
              <a:ext uri="{FF2B5EF4-FFF2-40B4-BE49-F238E27FC236}">
                <a16:creationId xmlns:a16="http://schemas.microsoft.com/office/drawing/2014/main" id="{4B273B0F-7406-4647-80E2-4D36B1D33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608536"/>
            <a:ext cx="4106779" cy="1450002"/>
          </a:xfrm>
          <a:prstGeom prst="rect">
            <a:avLst/>
          </a:prstGeom>
        </p:spPr>
      </p:pic>
      <p:pic>
        <p:nvPicPr>
          <p:cNvPr id="19" name="Picture 18">
            <a:extLst>
              <a:ext uri="{FF2B5EF4-FFF2-40B4-BE49-F238E27FC236}">
                <a16:creationId xmlns:a16="http://schemas.microsoft.com/office/drawing/2014/main" id="{DB9D2CD3-F9EB-0B42-8AA7-7D8428E6F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00" y="2426900"/>
            <a:ext cx="7034250" cy="923245"/>
          </a:xfrm>
          <a:prstGeom prst="rect">
            <a:avLst/>
          </a:prstGeom>
          <a:ln>
            <a:solidFill>
              <a:schemeClr val="accent1">
                <a:shade val="50000"/>
              </a:schemeClr>
            </a:solidFill>
          </a:ln>
        </p:spPr>
      </p:pic>
    </p:spTree>
    <p:extLst>
      <p:ext uri="{BB962C8B-B14F-4D97-AF65-F5344CB8AC3E}">
        <p14:creationId xmlns:p14="http://schemas.microsoft.com/office/powerpoint/2010/main" val="24417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par>
                          <p:cTn id="25" fill="hold">
                            <p:stCondLst>
                              <p:cond delay="1500"/>
                            </p:stCondLst>
                            <p:childTnLst>
                              <p:par>
                                <p:cTn id="26" presetID="5"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7023076"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40-11-118(b)(8)</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700" i="1" dirty="0">
                <a:solidFill>
                  <a:srgbClr val="242852"/>
                </a:solidFill>
                <a:latin typeface="Book Antiqua" panose="02040602050305030304" pitchFamily="18" charset="0"/>
              </a:rPr>
              <a:t>Community Members Vouching for Credibility</a:t>
            </a:r>
          </a:p>
        </p:txBody>
      </p:sp>
      <p:pic>
        <p:nvPicPr>
          <p:cNvPr id="6" name="Picture 5">
            <a:extLst>
              <a:ext uri="{FF2B5EF4-FFF2-40B4-BE49-F238E27FC236}">
                <a16:creationId xmlns:a16="http://schemas.microsoft.com/office/drawing/2014/main" id="{070B9D03-4233-4F49-9789-98CAA884F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3872907"/>
            <a:ext cx="5717439" cy="2299293"/>
          </a:xfrm>
          <a:prstGeom prst="rect">
            <a:avLst/>
          </a:prstGeom>
        </p:spPr>
      </p:pic>
      <p:pic>
        <p:nvPicPr>
          <p:cNvPr id="9" name="Picture 8">
            <a:extLst>
              <a:ext uri="{FF2B5EF4-FFF2-40B4-BE49-F238E27FC236}">
                <a16:creationId xmlns:a16="http://schemas.microsoft.com/office/drawing/2014/main" id="{8D8674B8-47B8-AB4A-A69B-077E98D01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48" y="2462971"/>
            <a:ext cx="6563104" cy="1234643"/>
          </a:xfrm>
          <a:prstGeom prst="rect">
            <a:avLst/>
          </a:prstGeom>
          <a:ln>
            <a:solidFill>
              <a:schemeClr val="accent1">
                <a:shade val="50000"/>
              </a:schemeClr>
            </a:solidFill>
          </a:ln>
        </p:spPr>
      </p:pic>
    </p:spTree>
    <p:extLst>
      <p:ext uri="{BB962C8B-B14F-4D97-AF65-F5344CB8AC3E}">
        <p14:creationId xmlns:p14="http://schemas.microsoft.com/office/powerpoint/2010/main" val="36460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76"/>
            <a:ext cx="7620000" cy="1088118"/>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Setting Bail: The Factors</a:t>
            </a:r>
          </a:p>
        </p:txBody>
      </p:sp>
      <p:sp>
        <p:nvSpPr>
          <p:cNvPr id="4" name="TextBox 3">
            <a:extLst>
              <a:ext uri="{FF2B5EF4-FFF2-40B4-BE49-F238E27FC236}">
                <a16:creationId xmlns:a16="http://schemas.microsoft.com/office/drawing/2014/main" id="{E14E89B2-5AB0-4027-981B-8174B57E73C5}"/>
              </a:ext>
            </a:extLst>
          </p:cNvPr>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
        <p:nvSpPr>
          <p:cNvPr id="5" name="Rectangle 4">
            <a:extLst>
              <a:ext uri="{FF2B5EF4-FFF2-40B4-BE49-F238E27FC236}">
                <a16:creationId xmlns:a16="http://schemas.microsoft.com/office/drawing/2014/main" id="{453EEF9B-B7F8-7746-8A6C-8865B740AFDF}"/>
              </a:ext>
            </a:extLst>
          </p:cNvPr>
          <p:cNvSpPr/>
          <p:nvPr/>
        </p:nvSpPr>
        <p:spPr>
          <a:xfrm>
            <a:off x="541421" y="963982"/>
            <a:ext cx="6151043" cy="1323696"/>
          </a:xfrm>
          <a:prstGeom prst="rect">
            <a:avLst/>
          </a:prstGeom>
        </p:spPr>
        <p:txBody>
          <a:bodyPr wrap="none">
            <a:spAutoFit/>
          </a:bodyPr>
          <a:lstStyle/>
          <a:p>
            <a:pPr lvl="0">
              <a:lnSpc>
                <a:spcPct val="150000"/>
              </a:lnSpc>
              <a:tabLst>
                <a:tab pos="2286000" algn="l"/>
              </a:tabLst>
            </a:pPr>
            <a:r>
              <a:rPr lang="en-US" sz="2800" b="1" u="sng" dirty="0">
                <a:solidFill>
                  <a:srgbClr val="242852"/>
                </a:solidFill>
                <a:latin typeface="Book Antiqua" panose="02040602050305030304" pitchFamily="18" charset="0"/>
              </a:rPr>
              <a:t>T.C.A. § 40-11-118(b)(9)</a:t>
            </a:r>
            <a:endParaRPr lang="en-US" sz="2800" dirty="0">
              <a:solidFill>
                <a:srgbClr val="242852"/>
              </a:solidFill>
              <a:latin typeface="Book Antiqua" panose="02040602050305030304" pitchFamily="18" charset="0"/>
            </a:endParaRPr>
          </a:p>
          <a:p>
            <a:pPr lvl="0">
              <a:lnSpc>
                <a:spcPct val="150000"/>
              </a:lnSpc>
              <a:tabLst>
                <a:tab pos="2286000" algn="l"/>
              </a:tabLst>
            </a:pPr>
            <a:r>
              <a:rPr lang="en-US" sz="2800" i="1" dirty="0">
                <a:solidFill>
                  <a:srgbClr val="242852"/>
                </a:solidFill>
                <a:latin typeface="Book Antiqua" panose="02040602050305030304" pitchFamily="18" charset="0"/>
              </a:rPr>
              <a:t>Other Factors: Ties to Community / FTA</a:t>
            </a:r>
          </a:p>
        </p:txBody>
      </p:sp>
      <p:pic>
        <p:nvPicPr>
          <p:cNvPr id="10" name="Picture 9">
            <a:extLst>
              <a:ext uri="{FF2B5EF4-FFF2-40B4-BE49-F238E27FC236}">
                <a16:creationId xmlns:a16="http://schemas.microsoft.com/office/drawing/2014/main" id="{67F28658-DE25-2343-9735-9DDED8862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1" y="2590800"/>
            <a:ext cx="6524670" cy="2209800"/>
          </a:xfrm>
          <a:prstGeom prst="rect">
            <a:avLst/>
          </a:prstGeom>
          <a:ln>
            <a:solidFill>
              <a:schemeClr val="accent1">
                <a:shade val="50000"/>
              </a:schemeClr>
            </a:solidFill>
          </a:ln>
        </p:spPr>
      </p:pic>
    </p:spTree>
    <p:extLst>
      <p:ext uri="{BB962C8B-B14F-4D97-AF65-F5344CB8AC3E}">
        <p14:creationId xmlns:p14="http://schemas.microsoft.com/office/powerpoint/2010/main" val="36874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182904"/>
            <a:ext cx="76200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u="sng" dirty="0">
                <a:solidFill>
                  <a:schemeClr val="tx2"/>
                </a:solidFill>
                <a:latin typeface="Book Antiqua" panose="02040602050305030304" pitchFamily="18" charset="0"/>
              </a:rPr>
              <a:t>Judicial Commissioners Conference </a:t>
            </a:r>
            <a:endParaRPr lang="en-US" sz="3200" b="1" u="sng"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Book Antiqua" panose="02040602050305030304" pitchFamily="18" charset="0"/>
            </a:endParaRPr>
          </a:p>
        </p:txBody>
      </p:sp>
      <p:sp>
        <p:nvSpPr>
          <p:cNvPr id="11" name="TextBox 10"/>
          <p:cNvSpPr txBox="1"/>
          <p:nvPr/>
        </p:nvSpPr>
        <p:spPr>
          <a:xfrm>
            <a:off x="381000" y="4126377"/>
            <a:ext cx="7162800" cy="1384995"/>
          </a:xfrm>
          <a:prstGeom prst="rect">
            <a:avLst/>
          </a:prstGeom>
          <a:noFill/>
        </p:spPr>
        <p:txBody>
          <a:bodyPr wrap="square" rtlCol="0">
            <a:spAutoFit/>
          </a:bodyPr>
          <a:lstStyle/>
          <a:p>
            <a:r>
              <a:rPr lang="en-US" sz="2800" b="1" dirty="0">
                <a:solidFill>
                  <a:schemeClr val="tx2"/>
                </a:solidFill>
                <a:latin typeface="Book Antiqua" panose="02040602050305030304" pitchFamily="18" charset="0"/>
              </a:rPr>
              <a:t>Scott Kimberly</a:t>
            </a:r>
          </a:p>
          <a:p>
            <a:r>
              <a:rPr lang="en-US" sz="2800" i="1" dirty="0">
                <a:solidFill>
                  <a:schemeClr val="tx2"/>
                </a:solidFill>
                <a:latin typeface="Book Antiqua" panose="02040602050305030304" pitchFamily="18" charset="0"/>
              </a:rPr>
              <a:t>Attorney at Law</a:t>
            </a:r>
          </a:p>
          <a:p>
            <a:r>
              <a:rPr lang="en-US" sz="2800" dirty="0">
                <a:solidFill>
                  <a:schemeClr val="tx2"/>
                </a:solidFill>
                <a:latin typeface="Book Antiqua" panose="02040602050305030304" pitchFamily="18" charset="0"/>
              </a:rPr>
              <a:t>scott@murfreesborolawyer.com</a:t>
            </a:r>
          </a:p>
        </p:txBody>
      </p:sp>
      <p:sp>
        <p:nvSpPr>
          <p:cNvPr id="15" name="TextBox 14"/>
          <p:cNvSpPr txBox="1"/>
          <p:nvPr/>
        </p:nvSpPr>
        <p:spPr>
          <a:xfrm>
            <a:off x="304800" y="1179296"/>
            <a:ext cx="7620000" cy="2203232"/>
          </a:xfrm>
          <a:prstGeom prst="rect">
            <a:avLst/>
          </a:prstGeom>
          <a:noFill/>
        </p:spPr>
        <p:txBody>
          <a:bodyPr wrap="square" rtlCol="0" anchor="t">
            <a:spAutoFit/>
          </a:bodyPr>
          <a:lstStyle/>
          <a:p>
            <a:pPr>
              <a:lnSpc>
                <a:spcPct val="150000"/>
              </a:lnSpc>
              <a:tabLst>
                <a:tab pos="2286000" algn="l"/>
              </a:tabLst>
            </a:pPr>
            <a:r>
              <a:rPr lang="en-US" sz="4800" b="1" dirty="0">
                <a:solidFill>
                  <a:schemeClr val="tx2"/>
                </a:solidFill>
                <a:latin typeface="Book Antiqua" panose="02040602050305030304" pitchFamily="18" charset="0"/>
              </a:rPr>
              <a:t>THE END</a:t>
            </a:r>
          </a:p>
          <a:p>
            <a:pPr>
              <a:lnSpc>
                <a:spcPct val="150000"/>
              </a:lnSpc>
            </a:pPr>
            <a:r>
              <a:rPr lang="en-US" sz="4800" i="1" dirty="0">
                <a:solidFill>
                  <a:schemeClr val="tx2"/>
                </a:solidFill>
                <a:latin typeface="Book Antiqua" panose="02040602050305030304" pitchFamily="18" charset="0"/>
              </a:rPr>
              <a:t>	Questions?</a:t>
            </a:r>
          </a:p>
        </p:txBody>
      </p:sp>
      <p:sp>
        <p:nvSpPr>
          <p:cNvPr id="7" name="TextBox 6"/>
          <p:cNvSpPr txBox="1"/>
          <p:nvPr/>
        </p:nvSpPr>
        <p:spPr>
          <a:xfrm>
            <a:off x="381000" y="6334780"/>
            <a:ext cx="6248400" cy="477054"/>
          </a:xfrm>
          <a:prstGeom prst="rect">
            <a:avLst/>
          </a:prstGeom>
          <a:noFill/>
        </p:spPr>
        <p:txBody>
          <a:bodyPr wrap="square" rtlCol="0">
            <a:spAutoFit/>
          </a:bodyPr>
          <a:lstStyle/>
          <a:p>
            <a:r>
              <a:rPr lang="en-US" sz="2500" dirty="0">
                <a:solidFill>
                  <a:schemeClr val="accent1"/>
                </a:solidFill>
                <a:latin typeface="Book Antiqua" panose="02040602050305030304" pitchFamily="18" charset="0"/>
              </a:rPr>
              <a:t>WWW.</a:t>
            </a:r>
            <a:r>
              <a:rPr lang="en-US" sz="2500" b="1" dirty="0">
                <a:solidFill>
                  <a:schemeClr val="accent1"/>
                </a:solidFill>
                <a:latin typeface="Book Antiqua" panose="02040602050305030304" pitchFamily="18" charset="0"/>
              </a:rPr>
              <a:t>MURFREESBOROLAWYER</a:t>
            </a:r>
            <a:r>
              <a:rPr lang="en-US" sz="2500" dirty="0">
                <a:solidFill>
                  <a:schemeClr val="accent1"/>
                </a:solidFill>
                <a:latin typeface="Book Antiqua" panose="02040602050305030304" pitchFamily="18" charset="0"/>
              </a:rPr>
              <a:t>.COM</a:t>
            </a:r>
          </a:p>
        </p:txBody>
      </p:sp>
    </p:spTree>
    <p:extLst>
      <p:ext uri="{BB962C8B-B14F-4D97-AF65-F5344CB8AC3E}">
        <p14:creationId xmlns:p14="http://schemas.microsoft.com/office/powerpoint/2010/main" val="36311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Legal Background</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3750" y="1327322"/>
            <a:ext cx="7620000" cy="3970318"/>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Tennessee State Constitution</a:t>
            </a:r>
          </a:p>
          <a:p>
            <a:pPr marL="0" marR="0" lvl="0" indent="0" algn="l" defTabSz="914400" rtl="0" eaLnBrk="1" fontAlgn="auto" latinLnBrk="0" hangingPunct="1">
              <a:lnSpc>
                <a:spcPct val="100000"/>
              </a:lnSpc>
              <a:spcBef>
                <a:spcPts val="0"/>
              </a:spcBef>
              <a:spcAft>
                <a:spcPts val="0"/>
              </a:spcAft>
              <a:buClrTx/>
              <a:buSzTx/>
              <a:buFontTx/>
              <a:buNone/>
              <a:tabLst>
                <a:tab pos="2286000" algn="l"/>
              </a:tabLst>
              <a:defRPr/>
            </a:pPr>
            <a:r>
              <a:rPr kumimoji="0" lang="en-US" sz="3200" b="0" i="0" u="none" strike="noStrike" kern="1200" cap="none" spc="0" normalizeH="0" baseline="0" noProof="0" dirty="0">
                <a:ln>
                  <a:noFill/>
                </a:ln>
                <a:solidFill>
                  <a:srgbClr val="242852"/>
                </a:solidFill>
                <a:effectLst/>
                <a:uLnTx/>
                <a:uFillTx/>
                <a:latin typeface="Cambria" panose="02040503050406030204" pitchFamily="18" charset="0"/>
                <a:ea typeface="Cambria" panose="02040503050406030204" pitchFamily="18" charset="0"/>
                <a:cs typeface="+mn-cs"/>
              </a:rPr>
              <a:t>Article I, Section VII</a:t>
            </a:r>
          </a:p>
          <a:p>
            <a:pPr marL="0" marR="0" lvl="0" indent="0" algn="l" defTabSz="914400" rtl="0" eaLnBrk="1" fontAlgn="auto" latinLnBrk="0" hangingPunct="1">
              <a:lnSpc>
                <a:spcPct val="100000"/>
              </a:lnSpc>
              <a:spcBef>
                <a:spcPts val="0"/>
              </a:spcBef>
              <a:spcAft>
                <a:spcPts val="0"/>
              </a:spcAft>
              <a:buClrTx/>
              <a:buSzTx/>
              <a:buFontTx/>
              <a:buNone/>
              <a:tabLst>
                <a:tab pos="2286000" algn="l"/>
              </a:tabLst>
              <a:defRPr/>
            </a:pPr>
            <a:r>
              <a:rPr kumimoji="0" lang="en-US" sz="1600" b="0" i="0" u="none" strike="noStrike" kern="1200" cap="none" spc="0" normalizeH="0" baseline="0" noProof="0" dirty="0">
                <a:ln>
                  <a:noFill/>
                </a:ln>
                <a:solidFill>
                  <a:srgbClr val="242852"/>
                </a:solidFill>
                <a:effectLst/>
                <a:uLnTx/>
                <a:uFillTx/>
                <a:latin typeface="Cambria" panose="02040503050406030204" pitchFamily="18" charset="0"/>
                <a:ea typeface="Cambria" panose="02040503050406030204" pitchFamily="18" charset="0"/>
                <a:cs typeface="+mn-cs"/>
              </a:rPr>
              <a:t> </a:t>
            </a:r>
          </a:p>
          <a:p>
            <a:pPr marL="466725" marR="0" lvl="0" algn="just" defTabSz="914400" rtl="0" eaLnBrk="1" fontAlgn="auto" latinLnBrk="0" hangingPunct="1">
              <a:lnSpc>
                <a:spcPct val="100000"/>
              </a:lnSpc>
              <a:spcBef>
                <a:spcPts val="0"/>
              </a:spcBef>
              <a:spcAft>
                <a:spcPts val="0"/>
              </a:spcAft>
              <a:buClrTx/>
              <a:buSzTx/>
              <a:buFontTx/>
              <a:buNone/>
              <a:tabLst>
                <a:tab pos="2286000" algn="l"/>
              </a:tabLst>
              <a:defRPr/>
            </a:pPr>
            <a:r>
              <a:rPr lang="en-US" sz="2000" i="1" dirty="0">
                <a:solidFill>
                  <a:srgbClr val="242852"/>
                </a:solidFill>
                <a:latin typeface="Cambria" panose="02040503050406030204" pitchFamily="18" charset="0"/>
                <a:ea typeface="Cambria" panose="02040503050406030204" pitchFamily="18" charset="0"/>
              </a:rPr>
              <a:t>“[P]</a:t>
            </a:r>
            <a:r>
              <a:rPr kumimoji="0" lang="en-US" sz="2000" b="0" i="1" u="none" strike="noStrike" kern="1200" cap="none" spc="0" normalizeH="0" baseline="0" noProof="0" dirty="0" err="1">
                <a:ln>
                  <a:noFill/>
                </a:ln>
                <a:solidFill>
                  <a:srgbClr val="242852"/>
                </a:solidFill>
                <a:effectLst/>
                <a:uLnTx/>
                <a:uFillTx/>
                <a:latin typeface="Cambria" panose="02040503050406030204" pitchFamily="18" charset="0"/>
                <a:ea typeface="Cambria" panose="02040503050406030204" pitchFamily="18" charset="0"/>
                <a:cs typeface="+mn-cs"/>
              </a:rPr>
              <a:t>eople</a:t>
            </a:r>
            <a:r>
              <a:rPr kumimoji="0" lang="en-US" sz="2000" b="0" i="1" u="none" strike="noStrike" kern="1200" cap="none" spc="0" normalizeH="0" baseline="0" noProof="0" dirty="0">
                <a:ln>
                  <a:noFill/>
                </a:ln>
                <a:solidFill>
                  <a:srgbClr val="242852"/>
                </a:solidFill>
                <a:effectLst/>
                <a:uLnTx/>
                <a:uFillTx/>
                <a:latin typeface="Cambria" panose="02040503050406030204" pitchFamily="18" charset="0"/>
                <a:ea typeface="Cambria" panose="02040503050406030204" pitchFamily="18" charset="0"/>
                <a:cs typeface="+mn-cs"/>
              </a:rPr>
              <a:t> shall be secure in their persons, houses, papers and possessions, from unreasonable searches and seizures; and that general warrants, whereby an officer may be commanded to search suspected places, without evidence of the fact committed, or to seize any person or persons not named, whose offenses are not particularly described and supported by evidence, are dangerous to liberty and not to be granted.”</a:t>
            </a:r>
          </a:p>
          <a:p>
            <a:pPr>
              <a:tabLst>
                <a:tab pos="2286000" algn="l"/>
              </a:tabLst>
            </a:pPr>
            <a:endParaRPr lang="en-US" sz="3200" b="1" dirty="0">
              <a:solidFill>
                <a:schemeClr val="tx2"/>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8DE26A2-C357-55C4-A0B7-82F18B636EBA}"/>
              </a:ext>
            </a:extLst>
          </p:cNvPr>
          <p:cNvSpPr txBox="1"/>
          <p:nvPr/>
        </p:nvSpPr>
        <p:spPr>
          <a:xfrm>
            <a:off x="609600" y="5029200"/>
            <a:ext cx="7086600" cy="1200329"/>
          </a:xfrm>
          <a:prstGeom prst="rect">
            <a:avLst/>
          </a:prstGeom>
          <a:noFill/>
        </p:spPr>
        <p:txBody>
          <a:bodyPr wrap="square" rtlCol="0">
            <a:spAutoFit/>
          </a:bodyPr>
          <a:lstStyle/>
          <a:p>
            <a:pPr>
              <a:tabLst>
                <a:tab pos="1817688" algn="l"/>
              </a:tabLst>
            </a:pPr>
            <a:r>
              <a:rPr lang="en-US" sz="2400" dirty="0">
                <a:latin typeface="Cambria" panose="02040503050406030204" pitchFamily="18" charset="0"/>
              </a:rPr>
              <a:t>Key Points:	“…without evidence of the fact…”</a:t>
            </a:r>
          </a:p>
          <a:p>
            <a:pPr>
              <a:tabLst>
                <a:tab pos="1817688" algn="l"/>
              </a:tabLst>
            </a:pPr>
            <a:r>
              <a:rPr lang="en-US" sz="2400" dirty="0">
                <a:latin typeface="Cambria" panose="02040503050406030204" pitchFamily="18" charset="0"/>
              </a:rPr>
              <a:t>	“Particularly described…”</a:t>
            </a:r>
          </a:p>
          <a:p>
            <a:pPr>
              <a:tabLst>
                <a:tab pos="1817688" algn="l"/>
              </a:tabLst>
            </a:pPr>
            <a:r>
              <a:rPr lang="en-US" sz="2400" dirty="0">
                <a:latin typeface="Cambria" panose="02040503050406030204" pitchFamily="18" charset="0"/>
              </a:rPr>
              <a:t>	“… supported by evidence.”</a:t>
            </a:r>
          </a:p>
        </p:txBody>
      </p:sp>
    </p:spTree>
    <p:extLst>
      <p:ext uri="{BB962C8B-B14F-4D97-AF65-F5344CB8AC3E}">
        <p14:creationId xmlns:p14="http://schemas.microsoft.com/office/powerpoint/2010/main" val="24715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linds(horizontal)">
                                      <p:cBhvr>
                                        <p:cTn id="24" dur="500"/>
                                        <p:tgtEl>
                                          <p:spTgt spid="2">
                                            <p:txEl>
                                              <p:pRg st="0" end="0"/>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linds(horizontal)">
                                      <p:cBhvr>
                                        <p:cTn id="28" dur="500"/>
                                        <p:tgtEl>
                                          <p:spTgt spid="2">
                                            <p:txEl>
                                              <p:pRg st="1" end="1"/>
                                            </p:txEl>
                                          </p:spTgt>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linds(horizont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153750" y="1327322"/>
            <a:ext cx="7620000" cy="2554545"/>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T.C.A. 40-6-103</a:t>
            </a:r>
          </a:p>
          <a:p>
            <a:pPr>
              <a:tabLst>
                <a:tab pos="2286000" algn="l"/>
              </a:tabLst>
            </a:pPr>
            <a:r>
              <a:rPr lang="en-US" sz="3200" b="1" dirty="0">
                <a:solidFill>
                  <a:schemeClr val="tx2"/>
                </a:solidFill>
                <a:latin typeface="Cambria" panose="02040503050406030204" pitchFamily="18" charset="0"/>
                <a:ea typeface="Cambria" panose="02040503050406030204" pitchFamily="18" charset="0"/>
              </a:rPr>
              <a:t>Probable Cause and Affidavit.</a:t>
            </a:r>
          </a:p>
          <a:p>
            <a:pPr>
              <a:tabLst>
                <a:tab pos="2286000" algn="l"/>
              </a:tabLst>
            </a:pPr>
            <a:r>
              <a:rPr lang="en-US" sz="1600" b="1" dirty="0">
                <a:solidFill>
                  <a:schemeClr val="tx2"/>
                </a:solidFill>
                <a:latin typeface="Cambria" panose="02040503050406030204" pitchFamily="18" charset="0"/>
                <a:ea typeface="Cambria" panose="02040503050406030204" pitchFamily="18" charset="0"/>
              </a:rPr>
              <a:t> </a:t>
            </a:r>
          </a:p>
          <a:p>
            <a:pPr marL="466725" algn="just">
              <a:tabLst>
                <a:tab pos="2286000" algn="l"/>
              </a:tabLst>
            </a:pPr>
            <a:r>
              <a:rPr lang="en-US" sz="2000" dirty="0">
                <a:solidFill>
                  <a:schemeClr val="tx2"/>
                </a:solidFill>
                <a:latin typeface="Cambria" panose="02040503050406030204" pitchFamily="18" charset="0"/>
                <a:ea typeface="Cambria" panose="02040503050406030204" pitchFamily="18" charset="0"/>
              </a:rPr>
              <a:t>A search warrant can only be issued on probable cause, supported by affidavit, naming or describing the person, and particularly describing the property, and the place to be searched.</a:t>
            </a:r>
          </a:p>
        </p:txBody>
      </p:sp>
      <p:sp>
        <p:nvSpPr>
          <p:cNvPr id="2" name="TextBox 1">
            <a:extLst>
              <a:ext uri="{FF2B5EF4-FFF2-40B4-BE49-F238E27FC236}">
                <a16:creationId xmlns:a16="http://schemas.microsoft.com/office/drawing/2014/main" id="{8A0A4B64-7282-29C4-529D-58812C6B9D7D}"/>
              </a:ext>
            </a:extLst>
          </p:cNvPr>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Legal Background</a:t>
            </a:r>
          </a:p>
        </p:txBody>
      </p:sp>
      <p:sp>
        <p:nvSpPr>
          <p:cNvPr id="8" name="TextBox 7">
            <a:extLst>
              <a:ext uri="{FF2B5EF4-FFF2-40B4-BE49-F238E27FC236}">
                <a16:creationId xmlns:a16="http://schemas.microsoft.com/office/drawing/2014/main" id="{51E60BB4-CC88-DBD4-A0FD-D9CD146C58C1}"/>
              </a:ext>
            </a:extLst>
          </p:cNvPr>
          <p:cNvSpPr txBox="1"/>
          <p:nvPr/>
        </p:nvSpPr>
        <p:spPr>
          <a:xfrm>
            <a:off x="609600" y="4724400"/>
            <a:ext cx="7086600" cy="1200329"/>
          </a:xfrm>
          <a:prstGeom prst="rect">
            <a:avLst/>
          </a:prstGeom>
          <a:noFill/>
        </p:spPr>
        <p:txBody>
          <a:bodyPr wrap="square" rtlCol="0">
            <a:spAutoFit/>
          </a:bodyPr>
          <a:lstStyle/>
          <a:p>
            <a:pPr>
              <a:tabLst>
                <a:tab pos="1817688" algn="l"/>
              </a:tabLst>
            </a:pPr>
            <a:r>
              <a:rPr lang="en-US" sz="2400" dirty="0">
                <a:latin typeface="Cambria" panose="02040503050406030204" pitchFamily="18" charset="0"/>
              </a:rPr>
              <a:t>Key Points:	Probable Cause </a:t>
            </a:r>
          </a:p>
          <a:p>
            <a:pPr>
              <a:tabLst>
                <a:tab pos="1817688" algn="l"/>
              </a:tabLst>
            </a:pPr>
            <a:r>
              <a:rPr lang="en-US" sz="2400" dirty="0">
                <a:latin typeface="Cambria" panose="02040503050406030204" pitchFamily="18" charset="0"/>
              </a:rPr>
              <a:t>	Supported by Affidavit</a:t>
            </a:r>
          </a:p>
          <a:p>
            <a:pPr>
              <a:tabLst>
                <a:tab pos="1817688" algn="l"/>
              </a:tabLst>
            </a:pPr>
            <a:r>
              <a:rPr lang="en-US" sz="2400" dirty="0">
                <a:latin typeface="Cambria" panose="02040503050406030204" pitchFamily="18" charset="0"/>
              </a:rPr>
              <a:t>	“… particularly describing…”</a:t>
            </a:r>
          </a:p>
        </p:txBody>
      </p:sp>
    </p:spTree>
    <p:extLst>
      <p:ext uri="{BB962C8B-B14F-4D97-AF65-F5344CB8AC3E}">
        <p14:creationId xmlns:p14="http://schemas.microsoft.com/office/powerpoint/2010/main" val="40878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horizontal)">
                                      <p:cBhvr>
                                        <p:cTn id="24" dur="500"/>
                                        <p:tgtEl>
                                          <p:spTgt spid="8">
                                            <p:txEl>
                                              <p:pRg st="0" end="0"/>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linds(horizontal)">
                                      <p:cBhvr>
                                        <p:cTn id="28" dur="500"/>
                                        <p:tgtEl>
                                          <p:spTgt spid="8">
                                            <p:txEl>
                                              <p:pRg st="1" end="1"/>
                                            </p:txEl>
                                          </p:spTgt>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linds(horizontal)">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3" name="TextBox 2">
            <a:extLst>
              <a:ext uri="{FF2B5EF4-FFF2-40B4-BE49-F238E27FC236}">
                <a16:creationId xmlns:a16="http://schemas.microsoft.com/office/drawing/2014/main" id="{B6E38B39-EC9D-5CC1-4FFD-CABA4476796A}"/>
              </a:ext>
            </a:extLst>
          </p:cNvPr>
          <p:cNvSpPr txBox="1"/>
          <p:nvPr/>
        </p:nvSpPr>
        <p:spPr>
          <a:xfrm>
            <a:off x="153750" y="1327322"/>
            <a:ext cx="7620000" cy="1569660"/>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Rule 41</a:t>
            </a:r>
          </a:p>
          <a:p>
            <a:pPr>
              <a:tabLst>
                <a:tab pos="2286000" algn="l"/>
              </a:tabLst>
            </a:pPr>
            <a:r>
              <a:rPr lang="en-US" sz="3200" b="1" dirty="0">
                <a:solidFill>
                  <a:schemeClr val="tx2"/>
                </a:solidFill>
                <a:latin typeface="Cambria" panose="02040503050406030204" pitchFamily="18" charset="0"/>
                <a:ea typeface="Cambria" panose="02040503050406030204" pitchFamily="18" charset="0"/>
              </a:rPr>
              <a:t>Tennessee Rules of Civil Procedure</a:t>
            </a:r>
          </a:p>
          <a:p>
            <a:pPr>
              <a:tabLst>
                <a:tab pos="2286000" algn="l"/>
              </a:tabLst>
            </a:pPr>
            <a:endParaRPr lang="en-US" sz="3200" b="1" dirty="0">
              <a:solidFill>
                <a:schemeClr val="tx2"/>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A0A4B64-7282-29C4-529D-58812C6B9D7D}"/>
              </a:ext>
            </a:extLst>
          </p:cNvPr>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Legal Background</a:t>
            </a:r>
          </a:p>
        </p:txBody>
      </p:sp>
      <p:pic>
        <p:nvPicPr>
          <p:cNvPr id="10" name="Picture 9" descr="A screenshot of a computer&#10;&#10;Description automatically generated">
            <a:extLst>
              <a:ext uri="{FF2B5EF4-FFF2-40B4-BE49-F238E27FC236}">
                <a16:creationId xmlns:a16="http://schemas.microsoft.com/office/drawing/2014/main" id="{D89654C9-9A0C-73B4-54C9-F2A6687A1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1" y="2438400"/>
            <a:ext cx="9440167" cy="4419600"/>
          </a:xfrm>
          <a:prstGeom prst="rect">
            <a:avLst/>
          </a:prstGeom>
        </p:spPr>
      </p:pic>
    </p:spTree>
    <p:extLst>
      <p:ext uri="{BB962C8B-B14F-4D97-AF65-F5344CB8AC3E}">
        <p14:creationId xmlns:p14="http://schemas.microsoft.com/office/powerpoint/2010/main" val="27910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3" name="TextBox 2">
            <a:extLst>
              <a:ext uri="{FF2B5EF4-FFF2-40B4-BE49-F238E27FC236}">
                <a16:creationId xmlns:a16="http://schemas.microsoft.com/office/drawing/2014/main" id="{B6E38B39-EC9D-5CC1-4FFD-CABA4476796A}"/>
              </a:ext>
            </a:extLst>
          </p:cNvPr>
          <p:cNvSpPr txBox="1"/>
          <p:nvPr/>
        </p:nvSpPr>
        <p:spPr>
          <a:xfrm>
            <a:off x="153750" y="1327322"/>
            <a:ext cx="7620000" cy="1077218"/>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What We Know</a:t>
            </a:r>
          </a:p>
          <a:p>
            <a:pPr>
              <a:tabLst>
                <a:tab pos="2286000" algn="l"/>
              </a:tabLst>
            </a:pPr>
            <a:endParaRPr lang="en-US" sz="3200" b="1" dirty="0">
              <a:solidFill>
                <a:schemeClr val="tx2"/>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A0A4B64-7282-29C4-529D-58812C6B9D7D}"/>
              </a:ext>
            </a:extLst>
          </p:cNvPr>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Legal Background</a:t>
            </a:r>
          </a:p>
        </p:txBody>
      </p:sp>
      <p:sp>
        <p:nvSpPr>
          <p:cNvPr id="4" name="TextBox 3">
            <a:extLst>
              <a:ext uri="{FF2B5EF4-FFF2-40B4-BE49-F238E27FC236}">
                <a16:creationId xmlns:a16="http://schemas.microsoft.com/office/drawing/2014/main" id="{4935CC01-9E14-CC54-CD8B-6A8621215D1C}"/>
              </a:ext>
            </a:extLst>
          </p:cNvPr>
          <p:cNvSpPr txBox="1"/>
          <p:nvPr/>
        </p:nvSpPr>
        <p:spPr>
          <a:xfrm>
            <a:off x="342900" y="2011525"/>
            <a:ext cx="7086600" cy="3785652"/>
          </a:xfrm>
          <a:prstGeom prst="rect">
            <a:avLst/>
          </a:prstGeom>
          <a:noFill/>
        </p:spPr>
        <p:txBody>
          <a:bodyPr wrap="square" rtlCol="0">
            <a:spAutoFit/>
          </a:bodyPr>
          <a:lstStyle/>
          <a:p>
            <a:pPr>
              <a:tabLst>
                <a:tab pos="1817688" algn="l"/>
              </a:tabLst>
            </a:pPr>
            <a:r>
              <a:rPr lang="en-US" sz="2400" dirty="0">
                <a:latin typeface="Cambria" panose="02040503050406030204" pitchFamily="18" charset="0"/>
              </a:rPr>
              <a:t>To issue a search warrant, the law requires:</a:t>
            </a:r>
          </a:p>
          <a:p>
            <a:pPr>
              <a:tabLst>
                <a:tab pos="1817688" algn="l"/>
              </a:tabLst>
            </a:pPr>
            <a:endParaRPr lang="en-US" sz="2400" dirty="0">
              <a:latin typeface="Cambria" panose="02040503050406030204" pitchFamily="18" charset="0"/>
            </a:endParaRPr>
          </a:p>
          <a:p>
            <a:r>
              <a:rPr lang="en-US" sz="2400" dirty="0">
                <a:latin typeface="Cambria" panose="02040503050406030204" pitchFamily="18" charset="0"/>
              </a:rPr>
              <a:t>	A magistrate in the county of the offense…</a:t>
            </a:r>
          </a:p>
          <a:p>
            <a:endParaRPr lang="en-US" sz="2400" dirty="0">
              <a:latin typeface="Cambria" panose="02040503050406030204" pitchFamily="18" charset="0"/>
            </a:endParaRPr>
          </a:p>
          <a:p>
            <a:r>
              <a:rPr lang="en-US" sz="2400" dirty="0">
                <a:latin typeface="Cambria" panose="02040503050406030204" pitchFamily="18" charset="0"/>
              </a:rPr>
              <a:t>	… determines that </a:t>
            </a:r>
            <a:r>
              <a:rPr lang="en-US" sz="2400" i="1" dirty="0">
                <a:latin typeface="Cambria" panose="02040503050406030204" pitchFamily="18" charset="0"/>
              </a:rPr>
              <a:t>probable cause</a:t>
            </a:r>
            <a:r>
              <a:rPr lang="en-US" sz="2400" dirty="0">
                <a:latin typeface="Cambria" panose="02040503050406030204" pitchFamily="18" charset="0"/>
              </a:rPr>
              <a:t> exists…</a:t>
            </a:r>
          </a:p>
          <a:p>
            <a:endParaRPr lang="en-US" sz="2400" dirty="0">
              <a:latin typeface="Cambria" panose="02040503050406030204" pitchFamily="18" charset="0"/>
            </a:endParaRPr>
          </a:p>
          <a:p>
            <a:r>
              <a:rPr lang="en-US" sz="2400" dirty="0">
                <a:latin typeface="Cambria" panose="02040503050406030204" pitchFamily="18" charset="0"/>
              </a:rPr>
              <a:t>	… supported by </a:t>
            </a:r>
            <a:r>
              <a:rPr lang="en-US" sz="2400" i="1" dirty="0">
                <a:latin typeface="Cambria" panose="02040503050406030204" pitchFamily="18" charset="0"/>
              </a:rPr>
              <a:t>sworn affidavit</a:t>
            </a:r>
            <a:r>
              <a:rPr lang="en-US" sz="2400" dirty="0">
                <a:latin typeface="Cambria" panose="02040503050406030204" pitchFamily="18" charset="0"/>
              </a:rPr>
              <a:t>…</a:t>
            </a:r>
          </a:p>
          <a:p>
            <a:endParaRPr lang="en-US" sz="2400" dirty="0">
              <a:latin typeface="Cambria" panose="02040503050406030204" pitchFamily="18" charset="0"/>
            </a:endParaRPr>
          </a:p>
          <a:p>
            <a:r>
              <a:rPr lang="en-US" sz="2400" dirty="0">
                <a:latin typeface="Cambria" panose="02040503050406030204" pitchFamily="18" charset="0"/>
              </a:rPr>
              <a:t>	… that provides sufficient </a:t>
            </a:r>
            <a:r>
              <a:rPr lang="en-US" sz="2400" i="1" dirty="0">
                <a:latin typeface="Cambria" panose="02040503050406030204" pitchFamily="18" charset="0"/>
              </a:rPr>
              <a:t>particularity</a:t>
            </a:r>
            <a:r>
              <a:rPr lang="en-US" sz="2400" dirty="0">
                <a:latin typeface="Cambria" panose="02040503050406030204" pitchFamily="18" charset="0"/>
              </a:rPr>
              <a:t> of that 	person, place, or thing to be searched.</a:t>
            </a:r>
          </a:p>
        </p:txBody>
      </p:sp>
    </p:spTree>
    <p:extLst>
      <p:ext uri="{BB962C8B-B14F-4D97-AF65-F5344CB8AC3E}">
        <p14:creationId xmlns:p14="http://schemas.microsoft.com/office/powerpoint/2010/main" val="40940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horizontal)">
                                      <p:cBhvr>
                                        <p:cTn id="11" dur="500"/>
                                        <p:tgtEl>
                                          <p:spTgt spid="4">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linds(horizontal)">
                                      <p:cBhvr>
                                        <p:cTn id="23" dur="500"/>
                                        <p:tgtEl>
                                          <p:spTgt spid="4">
                                            <p:txEl>
                                              <p:pRg st="6" end="6"/>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p:cNvSpPr>
          <p:nvPr/>
        </p:nvSpPr>
        <p:spPr>
          <a:xfrm>
            <a:off x="76200" y="46166"/>
            <a:ext cx="7086600" cy="1024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b="1" i="1" dirty="0">
                <a:solidFill>
                  <a:schemeClr val="tx2"/>
                </a:solidFill>
                <a:latin typeface="Cambria" panose="020F0502020204030204" pitchFamily="34" charset="0"/>
              </a:rPr>
              <a:t>Search Warrants</a:t>
            </a:r>
          </a:p>
          <a:p>
            <a:endParaRPr lang="en-US" sz="5000" b="1" dirty="0">
              <a:solidFill>
                <a:schemeClr val="tx2"/>
              </a:solidFill>
              <a:effectLst>
                <a:glow rad="63500">
                  <a:schemeClr val="accent2">
                    <a:satMod val="175000"/>
                    <a:alpha val="40000"/>
                  </a:schemeClr>
                </a:glow>
                <a:outerShdw blurRad="50800" dist="38100" dir="2700000" algn="tl" rotWithShape="0">
                  <a:prstClr val="black">
                    <a:alpha val="43000"/>
                  </a:prstClr>
                </a:outerShdw>
              </a:effectLst>
              <a:latin typeface="Cambria" panose="020F0502020204030204" pitchFamily="34" charset="0"/>
            </a:endParaRPr>
          </a:p>
        </p:txBody>
      </p:sp>
      <p:sp>
        <p:nvSpPr>
          <p:cNvPr id="15" name="TextBox 14"/>
          <p:cNvSpPr txBox="1"/>
          <p:nvPr/>
        </p:nvSpPr>
        <p:spPr>
          <a:xfrm>
            <a:off x="76200" y="736458"/>
            <a:ext cx="7620000" cy="584775"/>
          </a:xfrm>
          <a:prstGeom prst="rect">
            <a:avLst/>
          </a:prstGeom>
          <a:noFill/>
        </p:spPr>
        <p:txBody>
          <a:bodyPr wrap="square" rtlCol="0" anchor="t">
            <a:spAutoFit/>
          </a:bodyPr>
          <a:lstStyle/>
          <a:p>
            <a:pPr>
              <a:tabLst>
                <a:tab pos="2286000" algn="l"/>
              </a:tabLst>
            </a:pPr>
            <a:r>
              <a:rPr lang="en-US" sz="3200" i="1" dirty="0">
                <a:solidFill>
                  <a:schemeClr val="tx2"/>
                </a:solidFill>
                <a:latin typeface="Cambria" panose="02040503050406030204" pitchFamily="18" charset="0"/>
                <a:ea typeface="Cambria" panose="02040503050406030204" pitchFamily="18" charset="0"/>
              </a:rPr>
              <a:t>Judicial Review</a:t>
            </a:r>
          </a:p>
        </p:txBody>
      </p:sp>
      <p:sp>
        <p:nvSpPr>
          <p:cNvPr id="7" name="TextBox 6"/>
          <p:cNvSpPr txBox="1"/>
          <p:nvPr/>
        </p:nvSpPr>
        <p:spPr>
          <a:xfrm>
            <a:off x="515573" y="6442502"/>
            <a:ext cx="6248400" cy="415498"/>
          </a:xfrm>
          <a:prstGeom prst="rect">
            <a:avLst/>
          </a:prstGeom>
          <a:noFill/>
        </p:spPr>
        <p:txBody>
          <a:bodyPr wrap="square" rtlCol="0">
            <a:spAutoFit/>
          </a:bodyPr>
          <a:lstStyle/>
          <a:p>
            <a:r>
              <a:rPr lang="en-US" sz="2000" dirty="0">
                <a:solidFill>
                  <a:schemeClr val="accent1"/>
                </a:solidFill>
                <a:latin typeface="Cambria" panose="02040503050406030204" pitchFamily="18" charset="0"/>
                <a:ea typeface="Cambria" panose="02040503050406030204" pitchFamily="18" charset="0"/>
              </a:rPr>
              <a:t>WWW.</a:t>
            </a:r>
            <a:r>
              <a:rPr lang="en-US" sz="2000" b="1" dirty="0">
                <a:solidFill>
                  <a:schemeClr val="accent1"/>
                </a:solidFill>
                <a:latin typeface="Cambria" panose="02040503050406030204" pitchFamily="18" charset="0"/>
                <a:ea typeface="Cambria" panose="02040503050406030204" pitchFamily="18" charset="0"/>
              </a:rPr>
              <a:t>MURFREESBOROLAWYER</a:t>
            </a:r>
            <a:r>
              <a:rPr lang="en-US" sz="2000" dirty="0">
                <a:solidFill>
                  <a:schemeClr val="accent1"/>
                </a:solidFill>
                <a:latin typeface="Cambria" panose="02040503050406030204" pitchFamily="18" charset="0"/>
                <a:ea typeface="Cambria" panose="02040503050406030204" pitchFamily="18" charset="0"/>
              </a:rPr>
              <a:t>.COM</a:t>
            </a:r>
          </a:p>
        </p:txBody>
      </p:sp>
      <p:sp>
        <p:nvSpPr>
          <p:cNvPr id="3" name="TextBox 2">
            <a:extLst>
              <a:ext uri="{FF2B5EF4-FFF2-40B4-BE49-F238E27FC236}">
                <a16:creationId xmlns:a16="http://schemas.microsoft.com/office/drawing/2014/main" id="{B6E38B39-EC9D-5CC1-4FFD-CABA4476796A}"/>
              </a:ext>
            </a:extLst>
          </p:cNvPr>
          <p:cNvSpPr txBox="1"/>
          <p:nvPr/>
        </p:nvSpPr>
        <p:spPr>
          <a:xfrm>
            <a:off x="304800" y="1327322"/>
            <a:ext cx="7315200" cy="4708981"/>
          </a:xfrm>
          <a:prstGeom prst="rect">
            <a:avLst/>
          </a:prstGeom>
          <a:noFill/>
        </p:spPr>
        <p:txBody>
          <a:bodyPr wrap="square" rtlCol="0" anchor="t">
            <a:spAutoFit/>
          </a:bodyPr>
          <a:lstStyle/>
          <a:p>
            <a:pPr>
              <a:tabLst>
                <a:tab pos="2286000" algn="l"/>
              </a:tabLst>
            </a:pPr>
            <a:r>
              <a:rPr lang="en-US" sz="3200" b="1" dirty="0">
                <a:solidFill>
                  <a:schemeClr val="tx2"/>
                </a:solidFill>
                <a:latin typeface="Cambria" panose="02040503050406030204" pitchFamily="18" charset="0"/>
                <a:ea typeface="Cambria" panose="02040503050406030204" pitchFamily="18" charset="0"/>
              </a:rPr>
              <a:t>Let’s See How the Courts Mess It Up</a:t>
            </a:r>
          </a:p>
          <a:p>
            <a:pPr>
              <a:tabLst>
                <a:tab pos="2286000" algn="l"/>
              </a:tabLst>
            </a:pPr>
            <a:r>
              <a:rPr lang="en-US" sz="1600" b="1" dirty="0">
                <a:solidFill>
                  <a:schemeClr val="tx2"/>
                </a:solidFill>
                <a:latin typeface="Cambria" panose="02040503050406030204" pitchFamily="18" charset="0"/>
                <a:ea typeface="Cambria" panose="02040503050406030204" pitchFamily="18" charset="0"/>
              </a:rPr>
              <a:t> </a:t>
            </a:r>
          </a:p>
          <a:p>
            <a:pPr>
              <a:tabLst>
                <a:tab pos="2286000" algn="l"/>
              </a:tabLst>
            </a:pPr>
            <a:r>
              <a:rPr lang="en-US" dirty="0">
                <a:solidFill>
                  <a:schemeClr val="tx2"/>
                </a:solidFill>
                <a:latin typeface="Cambria" panose="02040503050406030204" pitchFamily="18" charset="0"/>
                <a:ea typeface="Cambria" panose="02040503050406030204" pitchFamily="18" charset="0"/>
              </a:rPr>
              <a:t>A </a:t>
            </a:r>
            <a:r>
              <a:rPr lang="en-US" b="1" i="1" dirty="0">
                <a:solidFill>
                  <a:schemeClr val="tx2"/>
                </a:solidFill>
                <a:latin typeface="Cambria" panose="02040503050406030204" pitchFamily="18" charset="0"/>
                <a:ea typeface="Cambria" panose="02040503050406030204" pitchFamily="18" charset="0"/>
              </a:rPr>
              <a:t>written and sworn affidavit</a:t>
            </a:r>
            <a:r>
              <a:rPr lang="en-US" i="1" dirty="0">
                <a:solidFill>
                  <a:schemeClr val="tx2"/>
                </a:solidFill>
                <a:latin typeface="Cambria" panose="02040503050406030204" pitchFamily="18" charset="0"/>
                <a:ea typeface="Cambria" panose="02040503050406030204" pitchFamily="18" charset="0"/>
              </a:rPr>
              <a:t>... </a:t>
            </a:r>
            <a:r>
              <a:rPr lang="en-US" b="1" i="1" dirty="0">
                <a:solidFill>
                  <a:schemeClr val="tx2"/>
                </a:solidFill>
                <a:latin typeface="Cambria" panose="02040503050406030204" pitchFamily="18" charset="0"/>
                <a:ea typeface="Cambria" panose="02040503050406030204" pitchFamily="18" charset="0"/>
              </a:rPr>
              <a:t>is</a:t>
            </a:r>
            <a:r>
              <a:rPr lang="en-US" dirty="0">
                <a:solidFill>
                  <a:schemeClr val="tx2"/>
                </a:solidFill>
                <a:latin typeface="Cambria" panose="02040503050406030204" pitchFamily="18" charset="0"/>
                <a:ea typeface="Cambria" panose="02040503050406030204" pitchFamily="18" charset="0"/>
              </a:rPr>
              <a:t> </a:t>
            </a:r>
            <a:r>
              <a:rPr lang="en-US" b="1" i="1" dirty="0">
                <a:solidFill>
                  <a:schemeClr val="tx2"/>
                </a:solidFill>
                <a:latin typeface="Cambria" panose="02040503050406030204" pitchFamily="18" charset="0"/>
                <a:ea typeface="Cambria" panose="02040503050406030204" pitchFamily="18" charset="0"/>
              </a:rPr>
              <a:t>an indispensable prerequisite</a:t>
            </a:r>
            <a:r>
              <a:rPr lang="en-US" b="1" dirty="0">
                <a:solidFill>
                  <a:schemeClr val="tx2"/>
                </a:solidFill>
                <a:latin typeface="Cambria" panose="02040503050406030204" pitchFamily="18" charset="0"/>
                <a:ea typeface="Cambria" panose="02040503050406030204" pitchFamily="18" charset="0"/>
              </a:rPr>
              <a:t> </a:t>
            </a:r>
            <a:r>
              <a:rPr lang="en-US" dirty="0">
                <a:solidFill>
                  <a:schemeClr val="tx2"/>
                </a:solidFill>
                <a:latin typeface="Cambria" panose="02040503050406030204" pitchFamily="18" charset="0"/>
                <a:ea typeface="Cambria" panose="02040503050406030204" pitchFamily="18" charset="0"/>
              </a:rPr>
              <a:t>to the issuance of a search warrant in the State of Tennessee. (State ex. rel. Blackburn v. Fox, 1956)</a:t>
            </a:r>
          </a:p>
          <a:p>
            <a:pPr>
              <a:tabLst>
                <a:tab pos="2286000" algn="l"/>
              </a:tabLst>
            </a:pPr>
            <a:endParaRPr lang="en-US"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Further, the affidavit must be sworn before a </a:t>
            </a:r>
            <a:r>
              <a:rPr lang="en-US" b="1" i="1" dirty="0">
                <a:solidFill>
                  <a:schemeClr val="tx2"/>
                </a:solidFill>
                <a:latin typeface="Cambria" panose="02040503050406030204" pitchFamily="18" charset="0"/>
                <a:ea typeface="Cambria" panose="02040503050406030204" pitchFamily="18" charset="0"/>
              </a:rPr>
              <a:t>neutral and detached </a:t>
            </a:r>
            <a:r>
              <a:rPr lang="en-US" dirty="0">
                <a:solidFill>
                  <a:schemeClr val="tx2"/>
                </a:solidFill>
                <a:latin typeface="Cambria" panose="02040503050406030204" pitchFamily="18" charset="0"/>
                <a:ea typeface="Cambria" panose="02040503050406030204" pitchFamily="18" charset="0"/>
              </a:rPr>
              <a:t>magistrate. (State v. Stevens, 1999)</a:t>
            </a:r>
          </a:p>
          <a:p>
            <a:pPr>
              <a:tabLst>
                <a:tab pos="2286000" algn="l"/>
              </a:tabLst>
            </a:pPr>
            <a:endParaRPr lang="en-US"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A search warrant shall be issued only on the basis of an affidavit, sworn before a neutral and detached magistrate, </a:t>
            </a:r>
            <a:r>
              <a:rPr lang="en-US" b="1" i="1" dirty="0">
                <a:solidFill>
                  <a:schemeClr val="tx2"/>
                </a:solidFill>
                <a:latin typeface="Cambria" panose="02040503050406030204" pitchFamily="18" charset="0"/>
                <a:ea typeface="Cambria" panose="02040503050406030204" pitchFamily="18" charset="0"/>
              </a:rPr>
              <a:t>which establishes probable cause </a:t>
            </a:r>
            <a:r>
              <a:rPr lang="en-US" dirty="0">
                <a:solidFill>
                  <a:schemeClr val="tx2"/>
                </a:solidFill>
                <a:latin typeface="Cambria" panose="02040503050406030204" pitchFamily="18" charset="0"/>
                <a:ea typeface="Cambria" panose="02040503050406030204" pitchFamily="18" charset="0"/>
              </a:rPr>
              <a:t>of its issuance. (State v. Stevens, 1999)</a:t>
            </a:r>
          </a:p>
          <a:p>
            <a:pPr>
              <a:tabLst>
                <a:tab pos="2286000" algn="l"/>
              </a:tabLst>
            </a:pPr>
            <a:endParaRPr lang="en-US" i="1" dirty="0">
              <a:solidFill>
                <a:schemeClr val="tx2"/>
              </a:solidFill>
              <a:latin typeface="Cambria" panose="02040503050406030204" pitchFamily="18" charset="0"/>
              <a:ea typeface="Cambria" panose="02040503050406030204" pitchFamily="18" charset="0"/>
            </a:endParaRPr>
          </a:p>
          <a:p>
            <a:pPr>
              <a:tabLst>
                <a:tab pos="2286000" algn="l"/>
              </a:tabLst>
            </a:pPr>
            <a:r>
              <a:rPr lang="en-US" dirty="0">
                <a:solidFill>
                  <a:schemeClr val="tx2"/>
                </a:solidFill>
                <a:latin typeface="Cambria" panose="02040503050406030204" pitchFamily="18" charset="0"/>
                <a:ea typeface="Cambria" panose="02040503050406030204" pitchFamily="18" charset="0"/>
              </a:rPr>
              <a:t>The probable cause determination of a neutral and detached magistrate is "entitled to </a:t>
            </a:r>
            <a:r>
              <a:rPr lang="en-US" b="1" i="1" dirty="0">
                <a:solidFill>
                  <a:schemeClr val="tx2"/>
                </a:solidFill>
                <a:latin typeface="Cambria" panose="02040503050406030204" pitchFamily="18" charset="0"/>
                <a:ea typeface="Cambria" panose="02040503050406030204" pitchFamily="18" charset="0"/>
              </a:rPr>
              <a:t>great deference </a:t>
            </a:r>
            <a:r>
              <a:rPr lang="en-US" dirty="0">
                <a:solidFill>
                  <a:schemeClr val="tx2"/>
                </a:solidFill>
                <a:latin typeface="Cambria" panose="02040503050406030204" pitchFamily="18" charset="0"/>
                <a:ea typeface="Cambria" panose="02040503050406030204" pitchFamily="18" charset="0"/>
              </a:rPr>
              <a:t>by a reviewing court.</a:t>
            </a:r>
            <a:r>
              <a:rPr lang="en-US" i="1" dirty="0">
                <a:solidFill>
                  <a:schemeClr val="tx2"/>
                </a:solidFill>
                <a:latin typeface="Cambria" panose="02040503050406030204" pitchFamily="18" charset="0"/>
                <a:ea typeface="Cambria" panose="02040503050406030204" pitchFamily="18" charset="0"/>
              </a:rPr>
              <a:t> </a:t>
            </a:r>
            <a:r>
              <a:rPr lang="en-US" dirty="0">
                <a:solidFill>
                  <a:schemeClr val="tx2"/>
                </a:solidFill>
                <a:latin typeface="Cambria" panose="02040503050406030204" pitchFamily="18" charset="0"/>
                <a:ea typeface="Cambria" panose="02040503050406030204" pitchFamily="18" charset="0"/>
              </a:rPr>
              <a:t>(State v. </a:t>
            </a:r>
            <a:r>
              <a:rPr lang="en-US" dirty="0" err="1">
                <a:solidFill>
                  <a:schemeClr val="tx2"/>
                </a:solidFill>
                <a:latin typeface="Cambria" panose="02040503050406030204" pitchFamily="18" charset="0"/>
                <a:ea typeface="Cambria" panose="02040503050406030204" pitchFamily="18" charset="0"/>
              </a:rPr>
              <a:t>Jacumin</a:t>
            </a:r>
            <a:r>
              <a:rPr lang="en-US" dirty="0">
                <a:solidFill>
                  <a:schemeClr val="tx2"/>
                </a:solidFill>
                <a:latin typeface="Cambria" panose="02040503050406030204" pitchFamily="18" charset="0"/>
                <a:ea typeface="Cambria" panose="02040503050406030204" pitchFamily="18" charset="0"/>
              </a:rPr>
              <a:t>, 1989)</a:t>
            </a:r>
          </a:p>
        </p:txBody>
      </p:sp>
    </p:spTree>
    <p:extLst>
      <p:ext uri="{BB962C8B-B14F-4D97-AF65-F5344CB8AC3E}">
        <p14:creationId xmlns:p14="http://schemas.microsoft.com/office/powerpoint/2010/main" val="39485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5">
      <a:dk1>
        <a:sysClr val="windowText" lastClr="000000"/>
      </a:dk1>
      <a:lt1>
        <a:sysClr val="window" lastClr="FFFFFF"/>
      </a:lt1>
      <a:dk2>
        <a:srgbClr val="242852"/>
      </a:dk2>
      <a:lt2>
        <a:srgbClr val="ACCBF9"/>
      </a:lt2>
      <a:accent1>
        <a:srgbClr val="272C3F"/>
      </a:accent1>
      <a:accent2>
        <a:srgbClr val="647794"/>
      </a:accent2>
      <a:accent3>
        <a:srgbClr val="9EA7AE"/>
      </a:accent3>
      <a:accent4>
        <a:srgbClr val="272C3F"/>
      </a:accent4>
      <a:accent5>
        <a:srgbClr val="647794"/>
      </a:accent5>
      <a:accent6>
        <a:srgbClr val="9EA7AE"/>
      </a:accent6>
      <a:hlink>
        <a:srgbClr val="9EA7AE"/>
      </a:hlink>
      <a:folHlink>
        <a:srgbClr val="9EA7AE"/>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09B7AB-6D4F-45DE-BE54-BEF364C3A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3589</Words>
  <Application>Microsoft Office PowerPoint</Application>
  <PresentationFormat>On-screen Show (4:3)</PresentationFormat>
  <Paragraphs>480</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Book Antiqua</vt:lpstr>
      <vt:lpstr>Calibri</vt:lpstr>
      <vt:lpstr>Cambria</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2</cp:revision>
  <dcterms:created xsi:type="dcterms:W3CDTF">2015-03-09T01:00:37Z</dcterms:created>
  <dcterms:modified xsi:type="dcterms:W3CDTF">2023-08-01T12:59:54Z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ies>
</file>