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sldIdLst>
    <p:sldId id="256" r:id="rId2"/>
    <p:sldId id="326" r:id="rId3"/>
    <p:sldId id="333" r:id="rId4"/>
    <p:sldId id="257" r:id="rId5"/>
    <p:sldId id="305" r:id="rId6"/>
    <p:sldId id="323" r:id="rId7"/>
    <p:sldId id="324" r:id="rId8"/>
    <p:sldId id="330" r:id="rId9"/>
    <p:sldId id="325" r:id="rId10"/>
    <p:sldId id="318" r:id="rId11"/>
    <p:sldId id="335" r:id="rId12"/>
    <p:sldId id="306" r:id="rId13"/>
    <p:sldId id="307" r:id="rId14"/>
    <p:sldId id="308" r:id="rId15"/>
    <p:sldId id="302" r:id="rId16"/>
    <p:sldId id="261" r:id="rId17"/>
    <p:sldId id="262" r:id="rId18"/>
    <p:sldId id="322" r:id="rId19"/>
    <p:sldId id="334" r:id="rId20"/>
    <p:sldId id="309" r:id="rId21"/>
    <p:sldId id="310" r:id="rId22"/>
    <p:sldId id="311" r:id="rId23"/>
    <p:sldId id="312" r:id="rId24"/>
    <p:sldId id="316" r:id="rId25"/>
    <p:sldId id="328" r:id="rId26"/>
    <p:sldId id="315" r:id="rId27"/>
    <p:sldId id="329" r:id="rId28"/>
    <p:sldId id="327" r:id="rId29"/>
    <p:sldId id="331" r:id="rId30"/>
    <p:sldId id="332" r:id="rId31"/>
    <p:sldId id="303" r:id="rId32"/>
    <p:sldId id="317" r:id="rId33"/>
    <p:sldId id="319" r:id="rId34"/>
    <p:sldId id="320" r:id="rId35"/>
    <p:sldId id="321" r:id="rId36"/>
    <p:sldId id="2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5"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1676042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293034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81A5FDD-DD67-4419-9CB1-5C7C9FF006FA}"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6450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210643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81A5FDD-DD67-4419-9CB1-5C7C9FF006FA}"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6429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2982043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153761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425267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16332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6FA5A-F5A8-4BFE-BDE8-C4A238AF20A9}"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145274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392182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A6FA5A-F5A8-4BFE-BDE8-C4A238AF20A9}" type="datetimeFigureOut">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335620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6FA5A-F5A8-4BFE-BDE8-C4A238AF20A9}" type="datetimeFigureOut">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420141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6FA5A-F5A8-4BFE-BDE8-C4A238AF20A9}" type="datetimeFigureOut">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269233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222847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6FA5A-F5A8-4BFE-BDE8-C4A238AF20A9}"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81A5FDD-DD67-4419-9CB1-5C7C9FF006FA}" type="slidenum">
              <a:rPr lang="en-US" smtClean="0"/>
              <a:t>‹#›</a:t>
            </a:fld>
            <a:endParaRPr lang="en-US"/>
          </a:p>
        </p:txBody>
      </p:sp>
    </p:spTree>
    <p:extLst>
      <p:ext uri="{BB962C8B-B14F-4D97-AF65-F5344CB8AC3E}">
        <p14:creationId xmlns:p14="http://schemas.microsoft.com/office/powerpoint/2010/main" val="301533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7AA6FA5A-F5A8-4BFE-BDE8-C4A238AF20A9}" type="datetimeFigureOut">
              <a:rPr lang="en-US" smtClean="0"/>
              <a:t>7/5/2023</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81A5FDD-DD67-4419-9CB1-5C7C9FF006FA}" type="slidenum">
              <a:rPr lang="en-US" smtClean="0"/>
              <a:t>‹#›</a:t>
            </a:fld>
            <a:endParaRPr lang="en-US"/>
          </a:p>
        </p:txBody>
      </p:sp>
    </p:spTree>
    <p:extLst>
      <p:ext uri="{BB962C8B-B14F-4D97-AF65-F5344CB8AC3E}">
        <p14:creationId xmlns:p14="http://schemas.microsoft.com/office/powerpoint/2010/main" val="382045300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815" y="3276600"/>
            <a:ext cx="4610785" cy="1292367"/>
          </a:xfrm>
        </p:spPr>
        <p:txBody>
          <a:bodyPr>
            <a:normAutofit fontScale="90000"/>
          </a:bodyPr>
          <a:lstStyle/>
          <a:p>
            <a:r>
              <a:rPr lang="en-US" sz="4000" dirty="0" smtClean="0">
                <a:latin typeface="Castellar" panose="020A0402060406010301" pitchFamily="18" charset="0"/>
              </a:rPr>
              <a:t>Domestic Violence law</a:t>
            </a:r>
            <a:endParaRPr lang="en-US" sz="4000" dirty="0">
              <a:latin typeface="Castellar" panose="020A0402060406010301" pitchFamily="18" charset="0"/>
            </a:endParaRPr>
          </a:p>
        </p:txBody>
      </p:sp>
      <p:sp>
        <p:nvSpPr>
          <p:cNvPr id="3" name="Subtitle 2"/>
          <p:cNvSpPr>
            <a:spLocks noGrp="1"/>
          </p:cNvSpPr>
          <p:nvPr>
            <p:ph type="subTitle" idx="1"/>
          </p:nvPr>
        </p:nvSpPr>
        <p:spPr>
          <a:xfrm>
            <a:off x="2057400" y="4800600"/>
            <a:ext cx="6600451" cy="1126283"/>
          </a:xfrm>
        </p:spPr>
        <p:txBody>
          <a:bodyPr>
            <a:normAutofit lnSpcReduction="10000"/>
          </a:bodyPr>
          <a:lstStyle/>
          <a:p>
            <a:r>
              <a:rPr lang="en-US" dirty="0" smtClean="0"/>
              <a:t>What does it really mean?</a:t>
            </a:r>
          </a:p>
          <a:p>
            <a:r>
              <a:rPr lang="en-US" dirty="0" smtClean="0"/>
              <a:t>     </a:t>
            </a:r>
          </a:p>
          <a:p>
            <a:r>
              <a:rPr lang="en-US" dirty="0" smtClean="0"/>
              <a:t>By Donnie Harville, Esq. </a:t>
            </a:r>
          </a:p>
          <a:p>
            <a:endParaRPr lang="en-US" dirty="0"/>
          </a:p>
        </p:txBody>
      </p:sp>
      <p:pic>
        <p:nvPicPr>
          <p:cNvPr id="5" name="Picture 4"/>
          <p:cNvPicPr>
            <a:picLocks noChangeAspect="1"/>
          </p:cNvPicPr>
          <p:nvPr/>
        </p:nvPicPr>
        <p:blipFill>
          <a:blip r:embed="rId2"/>
          <a:stretch>
            <a:fillRect/>
          </a:stretch>
        </p:blipFill>
        <p:spPr>
          <a:xfrm>
            <a:off x="3505200" y="298687"/>
            <a:ext cx="4876800" cy="3276600"/>
          </a:xfrm>
          <a:prstGeom prst="rect">
            <a:avLst/>
          </a:prstGeom>
        </p:spPr>
      </p:pic>
    </p:spTree>
    <p:extLst>
      <p:ext uri="{BB962C8B-B14F-4D97-AF65-F5344CB8AC3E}">
        <p14:creationId xmlns:p14="http://schemas.microsoft.com/office/powerpoint/2010/main" val="205879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Stalking </a:t>
            </a:r>
            <a:endParaRPr lang="en-US" dirty="0"/>
          </a:p>
        </p:txBody>
      </p:sp>
      <p:sp>
        <p:nvSpPr>
          <p:cNvPr id="3" name="Content Placeholder 2"/>
          <p:cNvSpPr>
            <a:spLocks noGrp="1"/>
          </p:cNvSpPr>
          <p:nvPr>
            <p:ph idx="1"/>
          </p:nvPr>
        </p:nvSpPr>
        <p:spPr>
          <a:xfrm>
            <a:off x="1066801" y="1600200"/>
            <a:ext cx="7467600" cy="5257800"/>
          </a:xfrm>
        </p:spPr>
        <p:txBody>
          <a:bodyPr>
            <a:normAutofit/>
          </a:bodyPr>
          <a:lstStyle/>
          <a:p>
            <a:r>
              <a:rPr lang="en-US" sz="2400" dirty="0"/>
              <a:t>Stalking victimization involves a pattern of harassing or threatening tactics used by a perpetrator that causes the victim to fear for their safety or the safety of others. </a:t>
            </a:r>
            <a:endParaRPr lang="en-US" sz="2400" dirty="0" smtClean="0"/>
          </a:p>
          <a:p>
            <a:r>
              <a:rPr lang="en-US" sz="2400" b="1" dirty="0" smtClean="0"/>
              <a:t>19.1 </a:t>
            </a:r>
            <a:r>
              <a:rPr lang="en-US" sz="2400" b="1" dirty="0"/>
              <a:t>million women </a:t>
            </a:r>
            <a:r>
              <a:rPr lang="en-US" sz="2400" dirty="0"/>
              <a:t>and </a:t>
            </a:r>
            <a:r>
              <a:rPr lang="en-US" sz="2400" b="1" dirty="0"/>
              <a:t>6.4 million </a:t>
            </a:r>
            <a:r>
              <a:rPr lang="en-US" sz="2400" dirty="0"/>
              <a:t>men in the United States have been </a:t>
            </a:r>
            <a:r>
              <a:rPr lang="en-US" sz="2400" dirty="0" smtClean="0"/>
              <a:t>stalked. </a:t>
            </a:r>
          </a:p>
          <a:p>
            <a:r>
              <a:rPr lang="en-US" sz="2400" b="1" dirty="0" smtClean="0"/>
              <a:t>66.2</a:t>
            </a:r>
            <a:r>
              <a:rPr lang="en-US" sz="2400" b="1" dirty="0"/>
              <a:t>% </a:t>
            </a:r>
            <a:r>
              <a:rPr lang="en-US" sz="2400" dirty="0"/>
              <a:t>of female stalking victims reported stalking by a current or former intimate </a:t>
            </a:r>
            <a:r>
              <a:rPr lang="en-US" sz="2400" dirty="0" smtClean="0"/>
              <a:t>partner.</a:t>
            </a:r>
          </a:p>
          <a:p>
            <a:r>
              <a:rPr lang="en-US" sz="2400" b="1" dirty="0" smtClean="0"/>
              <a:t>1 </a:t>
            </a:r>
            <a:r>
              <a:rPr lang="en-US" sz="2400" b="1" dirty="0"/>
              <a:t>in 10 women </a:t>
            </a:r>
            <a:r>
              <a:rPr lang="en-US" sz="2400" dirty="0"/>
              <a:t>and </a:t>
            </a:r>
            <a:r>
              <a:rPr lang="en-US" sz="2400" b="1" dirty="0"/>
              <a:t>1 in 50 men </a:t>
            </a:r>
            <a:r>
              <a:rPr lang="en-US" sz="2400" dirty="0"/>
              <a:t>have experienced stalking by an intimate partner during their </a:t>
            </a:r>
            <a:r>
              <a:rPr lang="en-US" sz="2400" dirty="0" smtClean="0"/>
              <a:t>lifetime.</a:t>
            </a:r>
            <a:endParaRPr lang="en-US" sz="2400" dirty="0"/>
          </a:p>
        </p:txBody>
      </p:sp>
    </p:spTree>
    <p:extLst>
      <p:ext uri="{BB962C8B-B14F-4D97-AF65-F5344CB8AC3E}">
        <p14:creationId xmlns:p14="http://schemas.microsoft.com/office/powerpoint/2010/main" val="2180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80">
                                          <p:stCondLst>
                                            <p:cond delay="0"/>
                                          </p:stCondLst>
                                        </p:cTn>
                                        <p:tgtEl>
                                          <p:spTgt spid="3">
                                            <p:txEl>
                                              <p:pRg st="3" end="3"/>
                                            </p:txEl>
                                          </p:spTgt>
                                        </p:tgtEl>
                                      </p:cBhvr>
                                    </p:animEffect>
                                    <p:anim calcmode="lin" valueType="num">
                                      <p:cBhvr>
                                        <p:cTn id="1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xEl>
                                              <p:pRg st="3" end="3"/>
                                            </p:txEl>
                                          </p:spTgt>
                                        </p:tgtEl>
                                      </p:cBhvr>
                                      <p:to x="100000" y="60000"/>
                                    </p:animScale>
                                    <p:animScale>
                                      <p:cBhvr>
                                        <p:cTn id="23" dur="166" decel="50000">
                                          <p:stCondLst>
                                            <p:cond delay="676"/>
                                          </p:stCondLst>
                                        </p:cTn>
                                        <p:tgtEl>
                                          <p:spTgt spid="3">
                                            <p:txEl>
                                              <p:pRg st="3" end="3"/>
                                            </p:txEl>
                                          </p:spTgt>
                                        </p:tgtEl>
                                      </p:cBhvr>
                                      <p:to x="100000" y="100000"/>
                                    </p:animScale>
                                    <p:animScale>
                                      <p:cBhvr>
                                        <p:cTn id="24" dur="26">
                                          <p:stCondLst>
                                            <p:cond delay="1312"/>
                                          </p:stCondLst>
                                        </p:cTn>
                                        <p:tgtEl>
                                          <p:spTgt spid="3">
                                            <p:txEl>
                                              <p:pRg st="3" end="3"/>
                                            </p:txEl>
                                          </p:spTgt>
                                        </p:tgtEl>
                                      </p:cBhvr>
                                      <p:to x="100000" y="80000"/>
                                    </p:animScale>
                                    <p:animScale>
                                      <p:cBhvr>
                                        <p:cTn id="25" dur="166" decel="50000">
                                          <p:stCondLst>
                                            <p:cond delay="1338"/>
                                          </p:stCondLst>
                                        </p:cTn>
                                        <p:tgtEl>
                                          <p:spTgt spid="3">
                                            <p:txEl>
                                              <p:pRg st="3" end="3"/>
                                            </p:txEl>
                                          </p:spTgt>
                                        </p:tgtEl>
                                      </p:cBhvr>
                                      <p:to x="100000" y="100000"/>
                                    </p:animScale>
                                    <p:animScale>
                                      <p:cBhvr>
                                        <p:cTn id="26" dur="26">
                                          <p:stCondLst>
                                            <p:cond delay="1642"/>
                                          </p:stCondLst>
                                        </p:cTn>
                                        <p:tgtEl>
                                          <p:spTgt spid="3">
                                            <p:txEl>
                                              <p:pRg st="3" end="3"/>
                                            </p:txEl>
                                          </p:spTgt>
                                        </p:tgtEl>
                                      </p:cBhvr>
                                      <p:to x="100000" y="90000"/>
                                    </p:animScale>
                                    <p:animScale>
                                      <p:cBhvr>
                                        <p:cTn id="27" dur="166" decel="50000">
                                          <p:stCondLst>
                                            <p:cond delay="1668"/>
                                          </p:stCondLst>
                                        </p:cTn>
                                        <p:tgtEl>
                                          <p:spTgt spid="3">
                                            <p:txEl>
                                              <p:pRg st="3" end="3"/>
                                            </p:txEl>
                                          </p:spTgt>
                                        </p:tgtEl>
                                      </p:cBhvr>
                                      <p:to x="100000" y="100000"/>
                                    </p:animScale>
                                    <p:animScale>
                                      <p:cBhvr>
                                        <p:cTn id="28" dur="26">
                                          <p:stCondLst>
                                            <p:cond delay="1808"/>
                                          </p:stCondLst>
                                        </p:cTn>
                                        <p:tgtEl>
                                          <p:spTgt spid="3">
                                            <p:txEl>
                                              <p:pRg st="3" end="3"/>
                                            </p:txEl>
                                          </p:spTgt>
                                        </p:tgtEl>
                                      </p:cBhvr>
                                      <p:to x="100000" y="95000"/>
                                    </p:animScale>
                                    <p:animScale>
                                      <p:cBhvr>
                                        <p:cTn id="29"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3429000" cy="1819993"/>
          </a:xfrm>
        </p:spPr>
        <p:txBody>
          <a:bodyPr>
            <a:normAutofit fontScale="90000"/>
          </a:bodyPr>
          <a:lstStyle/>
          <a:p>
            <a:r>
              <a:rPr lang="en-US" sz="2800" dirty="0" smtClean="0"/>
              <a:t>USSC case was argued last Wednesday on the Counterman case.</a:t>
            </a:r>
            <a:endParaRPr lang="en-US" sz="2800" dirty="0"/>
          </a:p>
        </p:txBody>
      </p:sp>
      <p:sp>
        <p:nvSpPr>
          <p:cNvPr id="3" name="Content Placeholder 2"/>
          <p:cNvSpPr>
            <a:spLocks noGrp="1"/>
          </p:cNvSpPr>
          <p:nvPr>
            <p:ph sz="half" idx="1"/>
          </p:nvPr>
        </p:nvSpPr>
        <p:spPr>
          <a:xfrm>
            <a:off x="533400" y="2517706"/>
            <a:ext cx="8001000" cy="4340294"/>
          </a:xfrm>
        </p:spPr>
        <p:txBody>
          <a:bodyPr>
            <a:normAutofit/>
          </a:bodyPr>
          <a:lstStyle/>
          <a:p>
            <a:r>
              <a:rPr lang="en-US" sz="2000" dirty="0"/>
              <a:t>T</a:t>
            </a:r>
            <a:r>
              <a:rPr lang="en-US" sz="2000" dirty="0" smtClean="0"/>
              <a:t>he </a:t>
            </a:r>
            <a:r>
              <a:rPr lang="en-US" sz="2000" dirty="0"/>
              <a:t>case </a:t>
            </a:r>
            <a:r>
              <a:rPr lang="en-US" sz="2000" dirty="0" smtClean="0"/>
              <a:t>is about a </a:t>
            </a:r>
            <a:r>
              <a:rPr lang="en-US" sz="2000" dirty="0"/>
              <a:t>Colorado man who was sentenced </a:t>
            </a:r>
            <a:r>
              <a:rPr lang="en-US" sz="2000" dirty="0" smtClean="0"/>
              <a:t>4 1/2 </a:t>
            </a:r>
            <a:r>
              <a:rPr lang="en-US" sz="2000" dirty="0"/>
              <a:t>years in prison for stalking based on the Facebook messages that he </a:t>
            </a:r>
            <a:r>
              <a:rPr lang="en-US" sz="2000" dirty="0" smtClean="0"/>
              <a:t>sent. At </a:t>
            </a:r>
            <a:r>
              <a:rPr lang="en-US" sz="2000" dirty="0"/>
              <a:t>issue in the case is how courts should determine what constitutes “true threats,” which are not protected by the First Amendment. </a:t>
            </a:r>
            <a:endParaRPr lang="en-US" sz="2000" dirty="0" smtClean="0"/>
          </a:p>
          <a:p>
            <a:r>
              <a:rPr lang="en-US" sz="2000" dirty="0" smtClean="0"/>
              <a:t>Should the courts use the current </a:t>
            </a:r>
            <a:r>
              <a:rPr lang="en-US" sz="2000" dirty="0"/>
              <a:t>objective test, that looks at whether a reasonable person would regard the statement as a threat of </a:t>
            </a:r>
            <a:r>
              <a:rPr lang="en-US" sz="2000" dirty="0" smtClean="0"/>
              <a:t>violence?</a:t>
            </a:r>
          </a:p>
          <a:p>
            <a:r>
              <a:rPr lang="en-US" sz="2000" dirty="0" smtClean="0"/>
              <a:t>Should the courts use an subjective test, that requires the prosecution to show that the speaker intended to make the treat?</a:t>
            </a:r>
          </a:p>
          <a:p>
            <a:r>
              <a:rPr lang="en-US" sz="2000" dirty="0" smtClean="0"/>
              <a:t>Should the courts make up a new standard?</a:t>
            </a:r>
            <a:endParaRPr lang="en-US" sz="2000" dirty="0"/>
          </a:p>
        </p:txBody>
      </p:sp>
      <p:pic>
        <p:nvPicPr>
          <p:cNvPr id="7" name="Content Placeholder 6"/>
          <p:cNvPicPr>
            <a:picLocks noGrp="1" noChangeAspect="1"/>
          </p:cNvPicPr>
          <p:nvPr>
            <p:ph sz="half" idx="2"/>
          </p:nvPr>
        </p:nvPicPr>
        <p:blipFill>
          <a:blip r:embed="rId2"/>
          <a:stretch>
            <a:fillRect/>
          </a:stretch>
        </p:blipFill>
        <p:spPr>
          <a:xfrm>
            <a:off x="5181600" y="1"/>
            <a:ext cx="3962400" cy="2124792"/>
          </a:xfrm>
          <a:prstGeom prst="rect">
            <a:avLst/>
          </a:prstGeom>
        </p:spPr>
      </p:pic>
    </p:spTree>
    <p:extLst>
      <p:ext uri="{BB962C8B-B14F-4D97-AF65-F5344CB8AC3E}">
        <p14:creationId xmlns:p14="http://schemas.microsoft.com/office/powerpoint/2010/main" val="34356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80">
                                          <p:stCondLst>
                                            <p:cond delay="0"/>
                                          </p:stCondLst>
                                        </p:cTn>
                                        <p:tgtEl>
                                          <p:spTgt spid="3">
                                            <p:txEl>
                                              <p:pRg st="3" end="3"/>
                                            </p:txEl>
                                          </p:spTgt>
                                        </p:tgtEl>
                                      </p:cBhvr>
                                    </p:animEffect>
                                    <p:anim calcmode="lin" valueType="num">
                                      <p:cBhvr>
                                        <p:cTn id="2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3" end="3"/>
                                            </p:txEl>
                                          </p:spTgt>
                                        </p:tgtEl>
                                      </p:cBhvr>
                                      <p:to x="100000" y="60000"/>
                                    </p:animScale>
                                    <p:animScale>
                                      <p:cBhvr>
                                        <p:cTn id="26" dur="166" decel="50000">
                                          <p:stCondLst>
                                            <p:cond delay="676"/>
                                          </p:stCondLst>
                                        </p:cTn>
                                        <p:tgtEl>
                                          <p:spTgt spid="3">
                                            <p:txEl>
                                              <p:pRg st="3" end="3"/>
                                            </p:txEl>
                                          </p:spTgt>
                                        </p:tgtEl>
                                      </p:cBhvr>
                                      <p:to x="100000" y="100000"/>
                                    </p:animScale>
                                    <p:animScale>
                                      <p:cBhvr>
                                        <p:cTn id="27" dur="26">
                                          <p:stCondLst>
                                            <p:cond delay="1312"/>
                                          </p:stCondLst>
                                        </p:cTn>
                                        <p:tgtEl>
                                          <p:spTgt spid="3">
                                            <p:txEl>
                                              <p:pRg st="3" end="3"/>
                                            </p:txEl>
                                          </p:spTgt>
                                        </p:tgtEl>
                                      </p:cBhvr>
                                      <p:to x="100000" y="80000"/>
                                    </p:animScale>
                                    <p:animScale>
                                      <p:cBhvr>
                                        <p:cTn id="28" dur="166" decel="50000">
                                          <p:stCondLst>
                                            <p:cond delay="1338"/>
                                          </p:stCondLst>
                                        </p:cTn>
                                        <p:tgtEl>
                                          <p:spTgt spid="3">
                                            <p:txEl>
                                              <p:pRg st="3" end="3"/>
                                            </p:txEl>
                                          </p:spTgt>
                                        </p:tgtEl>
                                      </p:cBhvr>
                                      <p:to x="100000" y="100000"/>
                                    </p:animScale>
                                    <p:animScale>
                                      <p:cBhvr>
                                        <p:cTn id="29" dur="26">
                                          <p:stCondLst>
                                            <p:cond delay="1642"/>
                                          </p:stCondLst>
                                        </p:cTn>
                                        <p:tgtEl>
                                          <p:spTgt spid="3">
                                            <p:txEl>
                                              <p:pRg st="3" end="3"/>
                                            </p:txEl>
                                          </p:spTgt>
                                        </p:tgtEl>
                                      </p:cBhvr>
                                      <p:to x="100000" y="90000"/>
                                    </p:animScale>
                                    <p:animScale>
                                      <p:cBhvr>
                                        <p:cTn id="30" dur="166" decel="50000">
                                          <p:stCondLst>
                                            <p:cond delay="1668"/>
                                          </p:stCondLst>
                                        </p:cTn>
                                        <p:tgtEl>
                                          <p:spTgt spid="3">
                                            <p:txEl>
                                              <p:pRg st="3" end="3"/>
                                            </p:txEl>
                                          </p:spTgt>
                                        </p:tgtEl>
                                      </p:cBhvr>
                                      <p:to x="100000" y="100000"/>
                                    </p:animScale>
                                    <p:animScale>
                                      <p:cBhvr>
                                        <p:cTn id="31" dur="26">
                                          <p:stCondLst>
                                            <p:cond delay="1808"/>
                                          </p:stCondLst>
                                        </p:cTn>
                                        <p:tgtEl>
                                          <p:spTgt spid="3">
                                            <p:txEl>
                                              <p:pRg st="3" end="3"/>
                                            </p:txEl>
                                          </p:spTgt>
                                        </p:tgtEl>
                                      </p:cBhvr>
                                      <p:to x="100000" y="95000"/>
                                    </p:animScale>
                                    <p:animScale>
                                      <p:cBhvr>
                                        <p:cTn id="3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a:t>
            </a:r>
            <a:r>
              <a:rPr lang="en-US" altLang="en-US" dirty="0" smtClean="0"/>
              <a:t>hat </a:t>
            </a:r>
            <a:r>
              <a:rPr lang="en-US" altLang="en-US" dirty="0"/>
              <a:t>are the warning signs?</a:t>
            </a:r>
            <a:endParaRPr lang="en-US" dirty="0"/>
          </a:p>
        </p:txBody>
      </p:sp>
      <p:sp>
        <p:nvSpPr>
          <p:cNvPr id="3" name="Content Placeholder 2"/>
          <p:cNvSpPr>
            <a:spLocks noGrp="1"/>
          </p:cNvSpPr>
          <p:nvPr>
            <p:ph idx="1"/>
          </p:nvPr>
        </p:nvSpPr>
        <p:spPr>
          <a:xfrm>
            <a:off x="1942415" y="1600200"/>
            <a:ext cx="6591985" cy="4953000"/>
          </a:xfrm>
        </p:spPr>
        <p:txBody>
          <a:bodyPr>
            <a:normAutofit lnSpcReduction="10000"/>
          </a:bodyPr>
          <a:lstStyle/>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Control</a:t>
            </a:r>
          </a:p>
          <a:p>
            <a:pPr lvl="0" indent="-342900" fontAlgn="base">
              <a:lnSpc>
                <a:spcPct val="90000"/>
              </a:lnSpc>
              <a:spcAft>
                <a:spcPct val="0"/>
              </a:spcAft>
              <a:buClrTx/>
              <a:buSzPct val="70000"/>
              <a:buNone/>
            </a:pPr>
            <a:endParaRPr lang="en-US" altLang="en-US" sz="2400" b="1" kern="0" dirty="0">
              <a:solidFill>
                <a:srgbClr val="666666"/>
              </a:solidFill>
              <a:latin typeface="Arial"/>
            </a:endParaRPr>
          </a:p>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Quick, intense involvement</a:t>
            </a:r>
          </a:p>
          <a:p>
            <a:pPr lvl="0" indent="-342900" fontAlgn="base">
              <a:lnSpc>
                <a:spcPct val="90000"/>
              </a:lnSpc>
              <a:spcAft>
                <a:spcPct val="0"/>
              </a:spcAft>
              <a:buClrTx/>
              <a:buSzPct val="70000"/>
              <a:buNone/>
            </a:pPr>
            <a:endParaRPr lang="en-US" altLang="en-US" sz="2400" b="1" kern="0" dirty="0">
              <a:solidFill>
                <a:srgbClr val="666666"/>
              </a:solidFill>
              <a:latin typeface="Arial"/>
            </a:endParaRPr>
          </a:p>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Extreme jealousy</a:t>
            </a:r>
          </a:p>
          <a:p>
            <a:pPr lvl="0" indent="-342900" fontAlgn="base">
              <a:lnSpc>
                <a:spcPct val="90000"/>
              </a:lnSpc>
              <a:spcAft>
                <a:spcPct val="0"/>
              </a:spcAft>
              <a:buClrTx/>
              <a:buSzPct val="70000"/>
              <a:buNone/>
            </a:pPr>
            <a:endParaRPr lang="en-US" altLang="en-US" sz="2400" b="1" kern="0" dirty="0">
              <a:solidFill>
                <a:srgbClr val="666666"/>
              </a:solidFill>
              <a:latin typeface="Arial"/>
            </a:endParaRPr>
          </a:p>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Isolation</a:t>
            </a:r>
          </a:p>
          <a:p>
            <a:pPr lvl="0" indent="-342900" fontAlgn="base">
              <a:lnSpc>
                <a:spcPct val="90000"/>
              </a:lnSpc>
              <a:spcAft>
                <a:spcPct val="0"/>
              </a:spcAft>
              <a:buClrTx/>
              <a:buSzPct val="70000"/>
              <a:buNone/>
            </a:pPr>
            <a:endParaRPr lang="en-US" altLang="en-US" sz="2400" b="1" kern="0" dirty="0">
              <a:solidFill>
                <a:srgbClr val="666666"/>
              </a:solidFill>
              <a:latin typeface="Arial"/>
            </a:endParaRPr>
          </a:p>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Blaming others</a:t>
            </a:r>
          </a:p>
          <a:p>
            <a:pPr lvl="0" indent="-342900" fontAlgn="base">
              <a:lnSpc>
                <a:spcPct val="90000"/>
              </a:lnSpc>
              <a:spcAft>
                <a:spcPct val="0"/>
              </a:spcAft>
              <a:buClrTx/>
              <a:buSzPct val="70000"/>
              <a:buNone/>
            </a:pPr>
            <a:endParaRPr lang="en-US" altLang="en-US" sz="2400" b="1" kern="0" dirty="0">
              <a:solidFill>
                <a:srgbClr val="666666"/>
              </a:solidFill>
              <a:latin typeface="Arial"/>
            </a:endParaRPr>
          </a:p>
          <a:p>
            <a:pPr lvl="0" indent="-342900" fontAlgn="base">
              <a:lnSpc>
                <a:spcPct val="90000"/>
              </a:lnSpc>
              <a:spcAft>
                <a:spcPct val="0"/>
              </a:spcAft>
              <a:buClrTx/>
              <a:buSzPct val="70000"/>
              <a:buFont typeface="Wingdings" pitchFamily="2" charset="2"/>
              <a:buChar char="§"/>
            </a:pPr>
            <a:r>
              <a:rPr lang="en-US" altLang="en-US" sz="2400" b="1" kern="0" dirty="0">
                <a:solidFill>
                  <a:srgbClr val="666666"/>
                </a:solidFill>
                <a:latin typeface="Arial"/>
              </a:rPr>
              <a:t>Animal abuse</a:t>
            </a:r>
          </a:p>
          <a:p>
            <a:endParaRPr lang="en-US" dirty="0"/>
          </a:p>
        </p:txBody>
      </p:sp>
    </p:spTree>
    <p:extLst>
      <p:ext uri="{BB962C8B-B14F-4D97-AF65-F5344CB8AC3E}">
        <p14:creationId xmlns:p14="http://schemas.microsoft.com/office/powerpoint/2010/main" val="98944484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myths and misconceptions</a:t>
            </a:r>
            <a:endParaRPr lang="en-US" dirty="0"/>
          </a:p>
        </p:txBody>
      </p:sp>
      <p:sp>
        <p:nvSpPr>
          <p:cNvPr id="3" name="Content Placeholder 2"/>
          <p:cNvSpPr>
            <a:spLocks noGrp="1"/>
          </p:cNvSpPr>
          <p:nvPr>
            <p:ph idx="1"/>
          </p:nvPr>
        </p:nvSpPr>
        <p:spPr/>
        <p:txBody>
          <a:bodyPr>
            <a:normAutofit fontScale="92500" lnSpcReduction="10000"/>
          </a:bodyPr>
          <a:lstStyle/>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Domestic violence is not very common or serious.</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Domestic violence is prevalent only in low income families.</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Domestic violence is a personal, family problem.</a:t>
            </a:r>
          </a:p>
          <a:p>
            <a:pPr lvl="0" indent="-342900" fontAlgn="base">
              <a:spcAft>
                <a:spcPct val="0"/>
              </a:spcAft>
              <a:buClrTx/>
              <a:buSzPct val="70000"/>
              <a:buFont typeface="Wingdings" pitchFamily="2" charset="2"/>
              <a:buChar char="§"/>
            </a:pPr>
            <a:r>
              <a:rPr lang="en-US" altLang="en-US" sz="3200" b="1" kern="0" dirty="0" smtClean="0">
                <a:solidFill>
                  <a:srgbClr val="666666"/>
                </a:solidFill>
                <a:latin typeface="Arial"/>
              </a:rPr>
              <a:t>People </a:t>
            </a:r>
            <a:r>
              <a:rPr lang="en-US" altLang="en-US" sz="3200" b="1" kern="0" dirty="0">
                <a:solidFill>
                  <a:srgbClr val="666666"/>
                </a:solidFill>
                <a:latin typeface="Arial"/>
              </a:rPr>
              <a:t>provoke their partner’s violence.</a:t>
            </a:r>
          </a:p>
          <a:p>
            <a:endParaRPr lang="en-US" dirty="0"/>
          </a:p>
        </p:txBody>
      </p:sp>
    </p:spTree>
    <p:extLst>
      <p:ext uri="{BB962C8B-B14F-4D97-AF65-F5344CB8AC3E}">
        <p14:creationId xmlns:p14="http://schemas.microsoft.com/office/powerpoint/2010/main" val="14559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heel(1)">
                                      <p:cBhvr>
                                        <p:cTn id="1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Why do victims stay?</a:t>
            </a:r>
            <a:endParaRPr lang="en-US" dirty="0"/>
          </a:p>
        </p:txBody>
      </p:sp>
      <p:sp>
        <p:nvSpPr>
          <p:cNvPr id="3" name="Content Placeholder 2"/>
          <p:cNvSpPr>
            <a:spLocks noGrp="1"/>
          </p:cNvSpPr>
          <p:nvPr>
            <p:ph idx="1"/>
          </p:nvPr>
        </p:nvSpPr>
        <p:spPr/>
        <p:txBody>
          <a:bodyPr>
            <a:normAutofit fontScale="85000" lnSpcReduction="10000"/>
          </a:bodyPr>
          <a:lstStyle/>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Leaving is a process, not an event</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May love their batterer</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Hope therapy will help</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Believe the batterer will change</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Financial reasons</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For the children</a:t>
            </a:r>
          </a:p>
          <a:p>
            <a:pPr lvl="0" indent="-342900" fontAlgn="base">
              <a:spcAft>
                <a:spcPct val="0"/>
              </a:spcAft>
              <a:buClrTx/>
              <a:buSzPct val="70000"/>
              <a:buFont typeface="Wingdings" pitchFamily="2" charset="2"/>
              <a:buChar char="§"/>
            </a:pPr>
            <a:r>
              <a:rPr lang="en-US" altLang="en-US" sz="3200" b="1" kern="0" dirty="0">
                <a:solidFill>
                  <a:srgbClr val="666666"/>
                </a:solidFill>
                <a:latin typeface="Arial"/>
              </a:rPr>
              <a:t>To keep others safe</a:t>
            </a:r>
          </a:p>
          <a:p>
            <a:endParaRPr lang="en-US" dirty="0"/>
          </a:p>
        </p:txBody>
      </p:sp>
    </p:spTree>
    <p:extLst>
      <p:ext uri="{BB962C8B-B14F-4D97-AF65-F5344CB8AC3E}">
        <p14:creationId xmlns:p14="http://schemas.microsoft.com/office/powerpoint/2010/main" val="440451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24110"/>
            <a:ext cx="7086600" cy="1280890"/>
          </a:xfrm>
        </p:spPr>
        <p:txBody>
          <a:bodyPr>
            <a:normAutofit fontScale="90000"/>
          </a:bodyPr>
          <a:lstStyle/>
          <a:p>
            <a:r>
              <a:rPr lang="en-US" dirty="0" smtClean="0"/>
              <a:t>What ways do we, magistrates, based our determination on?</a:t>
            </a:r>
            <a:endParaRPr lang="en-US" dirty="0"/>
          </a:p>
        </p:txBody>
      </p:sp>
      <p:sp>
        <p:nvSpPr>
          <p:cNvPr id="3" name="Text Placeholder 2"/>
          <p:cNvSpPr>
            <a:spLocks noGrp="1"/>
          </p:cNvSpPr>
          <p:nvPr>
            <p:ph type="body" idx="1"/>
          </p:nvPr>
        </p:nvSpPr>
        <p:spPr>
          <a:xfrm>
            <a:off x="457200" y="1776068"/>
            <a:ext cx="2874596" cy="576262"/>
          </a:xfrm>
        </p:spPr>
        <p:txBody>
          <a:bodyPr/>
          <a:lstStyle/>
          <a:p>
            <a:r>
              <a:rPr lang="en-US" dirty="0" smtClean="0"/>
              <a:t>Affidavit</a:t>
            </a:r>
            <a:endParaRPr lang="en-US" dirty="0"/>
          </a:p>
        </p:txBody>
      </p:sp>
      <p:pic>
        <p:nvPicPr>
          <p:cNvPr id="7" name="Content Placeholder 6"/>
          <p:cNvPicPr>
            <a:picLocks noGrp="1" noChangeAspect="1"/>
          </p:cNvPicPr>
          <p:nvPr>
            <p:ph sz="half" idx="2"/>
          </p:nvPr>
        </p:nvPicPr>
        <p:blipFill>
          <a:blip r:embed="rId2"/>
          <a:stretch>
            <a:fillRect/>
          </a:stretch>
        </p:blipFill>
        <p:spPr>
          <a:xfrm>
            <a:off x="304800" y="2667000"/>
            <a:ext cx="3276600" cy="4190999"/>
          </a:xfrm>
          <a:prstGeom prst="rect">
            <a:avLst/>
          </a:prstGeom>
        </p:spPr>
      </p:pic>
      <p:sp>
        <p:nvSpPr>
          <p:cNvPr id="5" name="Text Placeholder 4"/>
          <p:cNvSpPr>
            <a:spLocks noGrp="1"/>
          </p:cNvSpPr>
          <p:nvPr>
            <p:ph type="body" sz="quarter" idx="3"/>
          </p:nvPr>
        </p:nvSpPr>
        <p:spPr>
          <a:xfrm>
            <a:off x="5656156" y="1776068"/>
            <a:ext cx="3106844" cy="576262"/>
          </a:xfrm>
        </p:spPr>
        <p:txBody>
          <a:bodyPr/>
          <a:lstStyle/>
          <a:p>
            <a:r>
              <a:rPr lang="en-US" dirty="0" smtClean="0"/>
              <a:t>Testimony/in person</a:t>
            </a:r>
            <a:endParaRPr lang="en-US" dirty="0"/>
          </a:p>
        </p:txBody>
      </p:sp>
      <p:pic>
        <p:nvPicPr>
          <p:cNvPr id="8" name="Content Placeholder 7"/>
          <p:cNvPicPr>
            <a:picLocks noGrp="1" noChangeAspect="1"/>
          </p:cNvPicPr>
          <p:nvPr>
            <p:ph sz="quarter" idx="4"/>
          </p:nvPr>
        </p:nvPicPr>
        <p:blipFill>
          <a:blip r:embed="rId3"/>
          <a:stretch>
            <a:fillRect/>
          </a:stretch>
        </p:blipFill>
        <p:spPr>
          <a:xfrm>
            <a:off x="3886200" y="2541945"/>
            <a:ext cx="5029200" cy="3706455"/>
          </a:xfrm>
          <a:prstGeom prst="rect">
            <a:avLst/>
          </a:prstGeom>
        </p:spPr>
      </p:pic>
    </p:spTree>
    <p:extLst>
      <p:ext uri="{BB962C8B-B14F-4D97-AF65-F5344CB8AC3E}">
        <p14:creationId xmlns:p14="http://schemas.microsoft.com/office/powerpoint/2010/main" val="402309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Information</a:t>
            </a:r>
            <a:endParaRPr lang="en-US" dirty="0"/>
          </a:p>
        </p:txBody>
      </p:sp>
      <p:sp>
        <p:nvSpPr>
          <p:cNvPr id="3" name="Content Placeholder 2"/>
          <p:cNvSpPr>
            <a:spLocks noGrp="1"/>
          </p:cNvSpPr>
          <p:nvPr>
            <p:ph idx="1"/>
          </p:nvPr>
        </p:nvSpPr>
        <p:spPr/>
        <p:txBody>
          <a:bodyPr/>
          <a:lstStyle/>
          <a:p>
            <a:r>
              <a:rPr lang="en-US" dirty="0"/>
              <a:t>Statements provided by witnesses and victims, information provided by informants, and announcements made through police bulletins and broadcasts.</a:t>
            </a:r>
          </a:p>
        </p:txBody>
      </p:sp>
      <p:pic>
        <p:nvPicPr>
          <p:cNvPr id="5" name="Picture 4"/>
          <p:cNvPicPr>
            <a:picLocks noChangeAspect="1"/>
          </p:cNvPicPr>
          <p:nvPr/>
        </p:nvPicPr>
        <p:blipFill>
          <a:blip r:embed="rId2"/>
          <a:stretch>
            <a:fillRect/>
          </a:stretch>
        </p:blipFill>
        <p:spPr>
          <a:xfrm>
            <a:off x="1752600" y="3810000"/>
            <a:ext cx="5791200" cy="2743200"/>
          </a:xfrm>
          <a:prstGeom prst="rect">
            <a:avLst/>
          </a:prstGeom>
        </p:spPr>
      </p:pic>
    </p:spTree>
    <p:extLst>
      <p:ext uri="{BB962C8B-B14F-4D97-AF65-F5344CB8AC3E}">
        <p14:creationId xmlns:p14="http://schemas.microsoft.com/office/powerpoint/2010/main" val="19194340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Circumstantial Evidence</a:t>
            </a:r>
            <a:r>
              <a:rPr lang="en-US" dirty="0"/>
              <a:t> </a:t>
            </a:r>
          </a:p>
        </p:txBody>
      </p:sp>
      <p:sp>
        <p:nvSpPr>
          <p:cNvPr id="3" name="Content Placeholder 2"/>
          <p:cNvSpPr>
            <a:spLocks noGrp="1"/>
          </p:cNvSpPr>
          <p:nvPr>
            <p:ph idx="1"/>
          </p:nvPr>
        </p:nvSpPr>
        <p:spPr>
          <a:xfrm>
            <a:off x="1371600" y="1371600"/>
            <a:ext cx="6591985" cy="1066800"/>
          </a:xfrm>
        </p:spPr>
        <p:txBody>
          <a:bodyPr/>
          <a:lstStyle/>
          <a:p>
            <a:r>
              <a:rPr lang="en-US" dirty="0"/>
              <a:t>This is indirect evidence that implies that a crime has occurred but does not directly prove it. </a:t>
            </a:r>
          </a:p>
        </p:txBody>
      </p:sp>
      <p:pic>
        <p:nvPicPr>
          <p:cNvPr id="4" name="Picture 3"/>
          <p:cNvPicPr>
            <a:picLocks noChangeAspect="1"/>
          </p:cNvPicPr>
          <p:nvPr/>
        </p:nvPicPr>
        <p:blipFill>
          <a:blip r:embed="rId2"/>
          <a:stretch>
            <a:fillRect/>
          </a:stretch>
        </p:blipFill>
        <p:spPr>
          <a:xfrm>
            <a:off x="126611" y="2133600"/>
            <a:ext cx="2133600" cy="1524000"/>
          </a:xfrm>
          <a:prstGeom prst="rect">
            <a:avLst/>
          </a:prstGeom>
        </p:spPr>
      </p:pic>
      <p:pic>
        <p:nvPicPr>
          <p:cNvPr id="5" name="Picture 4"/>
          <p:cNvPicPr>
            <a:picLocks noChangeAspect="1"/>
          </p:cNvPicPr>
          <p:nvPr/>
        </p:nvPicPr>
        <p:blipFill>
          <a:blip r:embed="rId3"/>
          <a:stretch>
            <a:fillRect/>
          </a:stretch>
        </p:blipFill>
        <p:spPr>
          <a:xfrm>
            <a:off x="2362200" y="2133600"/>
            <a:ext cx="6781800" cy="4648200"/>
          </a:xfrm>
          <a:prstGeom prst="rect">
            <a:avLst/>
          </a:prstGeom>
        </p:spPr>
      </p:pic>
    </p:spTree>
    <p:extLst>
      <p:ext uri="{BB962C8B-B14F-4D97-AF65-F5344CB8AC3E}">
        <p14:creationId xmlns:p14="http://schemas.microsoft.com/office/powerpoint/2010/main" val="42040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604" y="169479"/>
            <a:ext cx="5617796" cy="1280890"/>
          </a:xfrm>
        </p:spPr>
        <p:txBody>
          <a:bodyPr/>
          <a:lstStyle/>
          <a:p>
            <a:r>
              <a:rPr lang="en-US" dirty="0" smtClean="0"/>
              <a:t>Civilian Affiants for Domestic Violence</a:t>
            </a:r>
            <a:endParaRPr lang="en-US" dirty="0"/>
          </a:p>
        </p:txBody>
      </p:sp>
      <p:sp>
        <p:nvSpPr>
          <p:cNvPr id="3" name="Text Placeholder 2"/>
          <p:cNvSpPr>
            <a:spLocks noGrp="1"/>
          </p:cNvSpPr>
          <p:nvPr>
            <p:ph type="body" idx="1"/>
          </p:nvPr>
        </p:nvSpPr>
        <p:spPr>
          <a:xfrm>
            <a:off x="2916604" y="1899313"/>
            <a:ext cx="2874596" cy="897888"/>
          </a:xfrm>
        </p:spPr>
        <p:txBody>
          <a:bodyPr/>
          <a:lstStyle/>
          <a:p>
            <a:r>
              <a:rPr lang="en-US" dirty="0" smtClean="0"/>
              <a:t>Any changes for Us?</a:t>
            </a:r>
            <a:endParaRPr lang="en-US" dirty="0"/>
          </a:p>
        </p:txBody>
      </p:sp>
      <p:sp>
        <p:nvSpPr>
          <p:cNvPr id="4" name="Content Placeholder 3"/>
          <p:cNvSpPr>
            <a:spLocks noGrp="1"/>
          </p:cNvSpPr>
          <p:nvPr>
            <p:ph sz="half" idx="2"/>
          </p:nvPr>
        </p:nvSpPr>
        <p:spPr>
          <a:xfrm>
            <a:off x="2596985" y="2797201"/>
            <a:ext cx="3197532" cy="2572303"/>
          </a:xfrm>
        </p:spPr>
        <p:txBody>
          <a:bodyPr/>
          <a:lstStyle/>
          <a:p>
            <a:r>
              <a:rPr lang="en-US" dirty="0"/>
              <a:t>T.C.A. 40-6-205. Issuance of </a:t>
            </a:r>
            <a:r>
              <a:rPr lang="en-US" dirty="0" smtClean="0"/>
              <a:t>Warrant</a:t>
            </a:r>
          </a:p>
          <a:p>
            <a:r>
              <a:rPr lang="en-US" dirty="0"/>
              <a:t>F</a:t>
            </a:r>
            <a:r>
              <a:rPr lang="en-US" dirty="0" smtClean="0"/>
              <a:t>or </a:t>
            </a:r>
            <a:r>
              <a:rPr lang="en-US" dirty="0"/>
              <a:t>civilian affiants, there is a presumption that neither a warrant nor a summons will be issued for felonies under subsection (b)(3); </a:t>
            </a:r>
            <a:r>
              <a:rPr lang="en-US" b="1" dirty="0"/>
              <a:t>unless</a:t>
            </a:r>
          </a:p>
        </p:txBody>
      </p:sp>
      <p:sp>
        <p:nvSpPr>
          <p:cNvPr id="5" name="Text Placeholder 4"/>
          <p:cNvSpPr>
            <a:spLocks noGrp="1"/>
          </p:cNvSpPr>
          <p:nvPr>
            <p:ph type="body" sz="quarter" idx="3"/>
          </p:nvPr>
        </p:nvSpPr>
        <p:spPr>
          <a:xfrm>
            <a:off x="6113641" y="2514757"/>
            <a:ext cx="2873239" cy="576262"/>
          </a:xfrm>
        </p:spPr>
        <p:txBody>
          <a:bodyPr/>
          <a:lstStyle/>
          <a:p>
            <a:r>
              <a:rPr lang="en-US" dirty="0" smtClean="0"/>
              <a:t>Yes…..</a:t>
            </a:r>
            <a:endParaRPr lang="en-US" dirty="0"/>
          </a:p>
        </p:txBody>
      </p:sp>
      <p:sp>
        <p:nvSpPr>
          <p:cNvPr id="6" name="Content Placeholder 5"/>
          <p:cNvSpPr>
            <a:spLocks noGrp="1"/>
          </p:cNvSpPr>
          <p:nvPr>
            <p:ph sz="quarter" idx="4"/>
          </p:nvPr>
        </p:nvSpPr>
        <p:spPr>
          <a:xfrm>
            <a:off x="5791200" y="3276600"/>
            <a:ext cx="3195680" cy="3502926"/>
          </a:xfrm>
        </p:spPr>
        <p:txBody>
          <a:bodyPr/>
          <a:lstStyle/>
          <a:p>
            <a:r>
              <a:rPr lang="en-US" dirty="0" smtClean="0"/>
              <a:t>the </a:t>
            </a:r>
            <a:r>
              <a:rPr lang="en-US" dirty="0"/>
              <a:t>judicial commissioner finds a warrant is necessary to prevent immediate danger to a victim of </a:t>
            </a:r>
            <a:r>
              <a:rPr lang="en-US" b="1" dirty="0"/>
              <a:t>domestic violence, sexual assault, or </a:t>
            </a:r>
            <a:r>
              <a:rPr lang="en-US" b="1" dirty="0" smtClean="0"/>
              <a:t>stalking </a:t>
            </a:r>
            <a:r>
              <a:rPr lang="en-US" dirty="0" smtClean="0"/>
              <a:t>as </a:t>
            </a:r>
            <a:r>
              <a:rPr lang="en-US" dirty="0"/>
              <a:t>defined in 36-3-601”, then a warrant can be issued under T.C.A. 40-6-205(b)(</a:t>
            </a:r>
            <a:r>
              <a:rPr lang="en-US" b="1" dirty="0"/>
              <a:t>2</a:t>
            </a:r>
            <a:r>
              <a:rPr lang="en-US" dirty="0"/>
              <a:t>)</a:t>
            </a:r>
          </a:p>
        </p:txBody>
      </p:sp>
      <p:sp>
        <p:nvSpPr>
          <p:cNvPr id="7" name="Content Placeholder 5"/>
          <p:cNvSpPr txBox="1">
            <a:spLocks/>
          </p:cNvSpPr>
          <p:nvPr/>
        </p:nvSpPr>
        <p:spPr>
          <a:xfrm>
            <a:off x="183048" y="1752600"/>
            <a:ext cx="2410620" cy="4648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effectLst>
                  <a:outerShdw blurRad="38100" dist="38100" dir="2700000" algn="tl">
                    <a:srgbClr val="000000">
                      <a:alpha val="43137"/>
                    </a:srgbClr>
                  </a:outerShdw>
                </a:effectLst>
              </a:rPr>
              <a:t>Is it a good idea for law enforcement to advise persons that are possible victims of a felony or misdemeanor domestic violence incident to seek the warrant for themselves??????</a:t>
            </a:r>
          </a:p>
          <a:p>
            <a:endParaRPr lang="en-US" dirty="0"/>
          </a:p>
          <a:p>
            <a:endParaRPr lang="en-US" dirty="0"/>
          </a:p>
        </p:txBody>
      </p:sp>
    </p:spTree>
    <p:extLst>
      <p:ext uri="{BB962C8B-B14F-4D97-AF65-F5344CB8AC3E}">
        <p14:creationId xmlns:p14="http://schemas.microsoft.com/office/powerpoint/2010/main" val="252516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80">
                                          <p:stCondLst>
                                            <p:cond delay="0"/>
                                          </p:stCondLst>
                                        </p:cTn>
                                        <p:tgtEl>
                                          <p:spTgt spid="6">
                                            <p:txEl>
                                              <p:pRg st="0" end="0"/>
                                            </p:txEl>
                                          </p:spTgt>
                                        </p:tgtEl>
                                      </p:cBhvr>
                                    </p:animEffect>
                                    <p:anim calcmode="lin" valueType="num">
                                      <p:cBhvr>
                                        <p:cTn id="20"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xEl>
                                              <p:pRg st="0" end="0"/>
                                            </p:txEl>
                                          </p:spTgt>
                                        </p:tgtEl>
                                      </p:cBhvr>
                                      <p:to x="100000" y="60000"/>
                                    </p:animScale>
                                    <p:animScale>
                                      <p:cBhvr>
                                        <p:cTn id="26" dur="166" decel="50000">
                                          <p:stCondLst>
                                            <p:cond delay="676"/>
                                          </p:stCondLst>
                                        </p:cTn>
                                        <p:tgtEl>
                                          <p:spTgt spid="6">
                                            <p:txEl>
                                              <p:pRg st="0" end="0"/>
                                            </p:txEl>
                                          </p:spTgt>
                                        </p:tgtEl>
                                      </p:cBhvr>
                                      <p:to x="100000" y="100000"/>
                                    </p:animScale>
                                    <p:animScale>
                                      <p:cBhvr>
                                        <p:cTn id="27" dur="26">
                                          <p:stCondLst>
                                            <p:cond delay="1312"/>
                                          </p:stCondLst>
                                        </p:cTn>
                                        <p:tgtEl>
                                          <p:spTgt spid="6">
                                            <p:txEl>
                                              <p:pRg st="0" end="0"/>
                                            </p:txEl>
                                          </p:spTgt>
                                        </p:tgtEl>
                                      </p:cBhvr>
                                      <p:to x="100000" y="80000"/>
                                    </p:animScale>
                                    <p:animScale>
                                      <p:cBhvr>
                                        <p:cTn id="28" dur="166" decel="50000">
                                          <p:stCondLst>
                                            <p:cond delay="1338"/>
                                          </p:stCondLst>
                                        </p:cTn>
                                        <p:tgtEl>
                                          <p:spTgt spid="6">
                                            <p:txEl>
                                              <p:pRg st="0" end="0"/>
                                            </p:txEl>
                                          </p:spTgt>
                                        </p:tgtEl>
                                      </p:cBhvr>
                                      <p:to x="100000" y="100000"/>
                                    </p:animScale>
                                    <p:animScale>
                                      <p:cBhvr>
                                        <p:cTn id="29" dur="26">
                                          <p:stCondLst>
                                            <p:cond delay="1642"/>
                                          </p:stCondLst>
                                        </p:cTn>
                                        <p:tgtEl>
                                          <p:spTgt spid="6">
                                            <p:txEl>
                                              <p:pRg st="0" end="0"/>
                                            </p:txEl>
                                          </p:spTgt>
                                        </p:tgtEl>
                                      </p:cBhvr>
                                      <p:to x="100000" y="90000"/>
                                    </p:animScale>
                                    <p:animScale>
                                      <p:cBhvr>
                                        <p:cTn id="30" dur="166" decel="50000">
                                          <p:stCondLst>
                                            <p:cond delay="1668"/>
                                          </p:stCondLst>
                                        </p:cTn>
                                        <p:tgtEl>
                                          <p:spTgt spid="6">
                                            <p:txEl>
                                              <p:pRg st="0" end="0"/>
                                            </p:txEl>
                                          </p:spTgt>
                                        </p:tgtEl>
                                      </p:cBhvr>
                                      <p:to x="100000" y="100000"/>
                                    </p:animScale>
                                    <p:animScale>
                                      <p:cBhvr>
                                        <p:cTn id="31" dur="26">
                                          <p:stCondLst>
                                            <p:cond delay="1808"/>
                                          </p:stCondLst>
                                        </p:cTn>
                                        <p:tgtEl>
                                          <p:spTgt spid="6">
                                            <p:txEl>
                                              <p:pRg st="0" end="0"/>
                                            </p:txEl>
                                          </p:spTgt>
                                        </p:tgtEl>
                                      </p:cBhvr>
                                      <p:to x="100000" y="95000"/>
                                    </p:animScale>
                                    <p:animScale>
                                      <p:cBhvr>
                                        <p:cTn id="32" dur="166" decel="50000">
                                          <p:stCondLst>
                                            <p:cond delay="1834"/>
                                          </p:stCondLst>
                                        </p:cTn>
                                        <p:tgtEl>
                                          <p:spTgt spid="6">
                                            <p:txEl>
                                              <p:pRg st="0" end="0"/>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057400"/>
            <a:ext cx="6248400" cy="4648200"/>
          </a:xfrm>
        </p:spPr>
      </p:pic>
    </p:spTree>
    <p:extLst>
      <p:ext uri="{BB962C8B-B14F-4D97-AF65-F5344CB8AC3E}">
        <p14:creationId xmlns:p14="http://schemas.microsoft.com/office/powerpoint/2010/main" val="629338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81000"/>
            <a:ext cx="7010400" cy="1524000"/>
          </a:xfrm>
        </p:spPr>
        <p:txBody>
          <a:bodyPr>
            <a:normAutofit/>
          </a:bodyPr>
          <a:lstStyle/>
          <a:p>
            <a:r>
              <a:rPr lang="en-US" dirty="0" smtClean="0"/>
              <a:t>Answer these </a:t>
            </a:r>
            <a:r>
              <a:rPr lang="en-US" dirty="0"/>
              <a:t>questions.</a:t>
            </a:r>
            <a:br>
              <a:rPr lang="en-US" dirty="0"/>
            </a:br>
            <a:r>
              <a:rPr lang="en-US" sz="1800" b="1" dirty="0" smtClean="0"/>
              <a:t>National </a:t>
            </a:r>
            <a:r>
              <a:rPr lang="en-US" sz="1800" b="1" dirty="0"/>
              <a:t>Coalition Against Domestic Violence</a:t>
            </a:r>
          </a:p>
        </p:txBody>
      </p:sp>
      <p:sp>
        <p:nvSpPr>
          <p:cNvPr id="3" name="Content Placeholder 2"/>
          <p:cNvSpPr>
            <a:spLocks noGrp="1"/>
          </p:cNvSpPr>
          <p:nvPr>
            <p:ph idx="1"/>
          </p:nvPr>
        </p:nvSpPr>
        <p:spPr>
          <a:xfrm>
            <a:off x="457201" y="2133600"/>
            <a:ext cx="8077200" cy="4724400"/>
          </a:xfrm>
        </p:spPr>
        <p:txBody>
          <a:bodyPr/>
          <a:lstStyle/>
          <a:p>
            <a:r>
              <a:rPr lang="en-US" sz="2000" dirty="0" smtClean="0"/>
              <a:t>How many Tennesseans </a:t>
            </a:r>
            <a:r>
              <a:rPr lang="en-US" sz="2000" dirty="0"/>
              <a:t>were murdered in domestic violence incidents in </a:t>
            </a:r>
            <a:r>
              <a:rPr lang="en-US" sz="2000" dirty="0" smtClean="0"/>
              <a:t>2020?</a:t>
            </a:r>
          </a:p>
          <a:p>
            <a:r>
              <a:rPr lang="en-US" sz="2000" dirty="0"/>
              <a:t>Firearms were used in approximately </a:t>
            </a:r>
            <a:r>
              <a:rPr lang="en-US" sz="2000" dirty="0" smtClean="0"/>
              <a:t>______% of </a:t>
            </a:r>
            <a:r>
              <a:rPr lang="en-US" sz="2000" dirty="0"/>
              <a:t>these </a:t>
            </a:r>
            <a:r>
              <a:rPr lang="en-US" sz="2000" dirty="0" smtClean="0"/>
              <a:t>homicides?</a:t>
            </a:r>
          </a:p>
          <a:p>
            <a:r>
              <a:rPr lang="en-US" sz="2000" dirty="0"/>
              <a:t>In the United States, more than </a:t>
            </a:r>
            <a:r>
              <a:rPr lang="en-US" sz="2000" dirty="0" smtClean="0"/>
              <a:t>______ adults </a:t>
            </a:r>
            <a:r>
              <a:rPr lang="en-US" sz="2000" dirty="0"/>
              <a:t>experience domestic violence annually. </a:t>
            </a:r>
          </a:p>
          <a:p>
            <a:r>
              <a:rPr lang="en-US" sz="2000" dirty="0"/>
              <a:t>On a typical day, domestic violence hotlines nationwide receive over </a:t>
            </a:r>
            <a:r>
              <a:rPr lang="en-US" sz="2000" dirty="0" smtClean="0"/>
              <a:t>_____ calls.</a:t>
            </a:r>
          </a:p>
          <a:p>
            <a:r>
              <a:rPr lang="en-US" sz="2000" dirty="0"/>
              <a:t>Domestic abuse victim" means any person who falls within the </a:t>
            </a:r>
            <a:r>
              <a:rPr lang="en-US" sz="2000" dirty="0" smtClean="0"/>
              <a:t>six following categories :</a:t>
            </a:r>
          </a:p>
          <a:p>
            <a:r>
              <a:rPr lang="en-US" sz="2000" dirty="0"/>
              <a:t>1 in </a:t>
            </a:r>
            <a:r>
              <a:rPr lang="en-US" sz="2000" dirty="0" smtClean="0"/>
              <a:t>____ </a:t>
            </a:r>
            <a:r>
              <a:rPr lang="en-US" sz="2000" dirty="0"/>
              <a:t>women and 1 in </a:t>
            </a:r>
            <a:r>
              <a:rPr lang="en-US" sz="2000" dirty="0" smtClean="0"/>
              <a:t>____ </a:t>
            </a:r>
            <a:r>
              <a:rPr lang="en-US" sz="2000" dirty="0"/>
              <a:t>men have experienced stalking by an intimate partner during their lifetime</a:t>
            </a:r>
            <a:endParaRPr lang="en-US" sz="2000" dirty="0" smtClean="0"/>
          </a:p>
          <a:p>
            <a:endParaRPr lang="en-US" dirty="0"/>
          </a:p>
        </p:txBody>
      </p:sp>
    </p:spTree>
    <p:extLst>
      <p:ext uri="{BB962C8B-B14F-4D97-AF65-F5344CB8AC3E}">
        <p14:creationId xmlns:p14="http://schemas.microsoft.com/office/powerpoint/2010/main" val="385544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the </a:t>
            </a:r>
            <a:r>
              <a:rPr lang="en-US" dirty="0"/>
              <a:t>law? </a:t>
            </a:r>
            <a:r>
              <a:rPr lang="en-US" dirty="0" smtClean="0"/>
              <a:t/>
            </a:r>
            <a:br>
              <a:rPr lang="en-US" dirty="0" smtClean="0"/>
            </a:br>
            <a:r>
              <a:rPr lang="en-US" dirty="0" smtClean="0"/>
              <a:t>36-3-601</a:t>
            </a:r>
            <a:r>
              <a:rPr lang="en-US" dirty="0"/>
              <a:t>.  Part definitions</a:t>
            </a:r>
          </a:p>
        </p:txBody>
      </p:sp>
      <p:sp>
        <p:nvSpPr>
          <p:cNvPr id="3" name="Content Placeholder 2"/>
          <p:cNvSpPr>
            <a:spLocks noGrp="1"/>
          </p:cNvSpPr>
          <p:nvPr>
            <p:ph idx="1"/>
          </p:nvPr>
        </p:nvSpPr>
        <p:spPr>
          <a:xfrm>
            <a:off x="533400" y="2133600"/>
            <a:ext cx="8610600" cy="4419600"/>
          </a:xfrm>
        </p:spPr>
        <p:txBody>
          <a:bodyPr>
            <a:normAutofit fontScale="92500" lnSpcReduction="10000"/>
          </a:bodyPr>
          <a:lstStyle/>
          <a:p>
            <a:r>
              <a:rPr lang="en-US" dirty="0"/>
              <a:t>"Domestic abuse victim" means any person who falls within the following categories:</a:t>
            </a:r>
            <a:br>
              <a:rPr lang="en-US" dirty="0"/>
            </a:br>
            <a:r>
              <a:rPr lang="en-US" dirty="0"/>
              <a:t/>
            </a:r>
            <a:br>
              <a:rPr lang="en-US" dirty="0"/>
            </a:br>
            <a:r>
              <a:rPr lang="en-US" b="1" dirty="0"/>
              <a:t>(A)</a:t>
            </a:r>
            <a:r>
              <a:rPr lang="en-US" dirty="0"/>
              <a:t> Adults or minors who are current or former spouses;</a:t>
            </a:r>
            <a:br>
              <a:rPr lang="en-US" dirty="0"/>
            </a:br>
            <a:r>
              <a:rPr lang="en-US" dirty="0"/>
              <a:t/>
            </a:r>
            <a:br>
              <a:rPr lang="en-US" dirty="0"/>
            </a:br>
            <a:r>
              <a:rPr lang="en-US" b="1" dirty="0"/>
              <a:t>(B)</a:t>
            </a:r>
            <a:r>
              <a:rPr lang="en-US" dirty="0"/>
              <a:t> Adults or minors who live together or who have lived together;</a:t>
            </a:r>
            <a:br>
              <a:rPr lang="en-US" dirty="0"/>
            </a:br>
            <a:r>
              <a:rPr lang="en-US" dirty="0"/>
              <a:t/>
            </a:r>
            <a:br>
              <a:rPr lang="en-US" dirty="0"/>
            </a:br>
            <a:r>
              <a:rPr lang="en-US" b="1" dirty="0"/>
              <a:t>(C)</a:t>
            </a:r>
            <a:r>
              <a:rPr lang="en-US" dirty="0"/>
              <a:t> Adults or minors who are dating or who have dated or who have or had a sexual relationship. As used herein, "dating" and "dated" do not include fraternization between two (2) individuals in a business or social context;</a:t>
            </a:r>
            <a:br>
              <a:rPr lang="en-US" dirty="0"/>
            </a:br>
            <a:r>
              <a:rPr lang="en-US" dirty="0"/>
              <a:t/>
            </a:r>
            <a:br>
              <a:rPr lang="en-US" dirty="0"/>
            </a:br>
            <a:r>
              <a:rPr lang="en-US" b="1" dirty="0"/>
              <a:t>(D)</a:t>
            </a:r>
            <a:r>
              <a:rPr lang="en-US" dirty="0"/>
              <a:t> Adults or minors related by blood or adoption;</a:t>
            </a:r>
            <a:br>
              <a:rPr lang="en-US" dirty="0"/>
            </a:br>
            <a:r>
              <a:rPr lang="en-US" dirty="0"/>
              <a:t/>
            </a:r>
            <a:br>
              <a:rPr lang="en-US" dirty="0"/>
            </a:br>
            <a:r>
              <a:rPr lang="en-US" b="1" dirty="0"/>
              <a:t>(E)</a:t>
            </a:r>
            <a:r>
              <a:rPr lang="en-US" dirty="0"/>
              <a:t> Adults or minors who are related or were formerly related by marriage; or</a:t>
            </a:r>
            <a:br>
              <a:rPr lang="en-US" dirty="0"/>
            </a:br>
            <a:r>
              <a:rPr lang="en-US" dirty="0"/>
              <a:t/>
            </a:r>
            <a:br>
              <a:rPr lang="en-US" dirty="0"/>
            </a:br>
            <a:r>
              <a:rPr lang="en-US" b="1" dirty="0"/>
              <a:t>(F)</a:t>
            </a:r>
            <a:r>
              <a:rPr lang="en-US" dirty="0"/>
              <a:t> Adult or minor children of a person in a relationship that is described in subdivisions (5)(A)-(E);</a:t>
            </a:r>
            <a:br>
              <a:rPr lang="en-US" dirty="0"/>
            </a:br>
            <a:endParaRPr lang="en-US" dirty="0"/>
          </a:p>
        </p:txBody>
      </p:sp>
    </p:spTree>
    <p:extLst>
      <p:ext uri="{BB962C8B-B14F-4D97-AF65-F5344CB8AC3E}">
        <p14:creationId xmlns:p14="http://schemas.microsoft.com/office/powerpoint/2010/main" val="881892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747490"/>
          </a:xfrm>
        </p:spPr>
        <p:txBody>
          <a:bodyPr/>
          <a:lstStyle/>
          <a:p>
            <a:r>
              <a:rPr lang="en-US" dirty="0" smtClean="0"/>
              <a:t>Questions</a:t>
            </a:r>
            <a:endParaRPr lang="en-US" dirty="0"/>
          </a:p>
        </p:txBody>
      </p:sp>
      <p:sp>
        <p:nvSpPr>
          <p:cNvPr id="3" name="Content Placeholder 2"/>
          <p:cNvSpPr>
            <a:spLocks noGrp="1"/>
          </p:cNvSpPr>
          <p:nvPr>
            <p:ph sz="half" idx="1"/>
          </p:nvPr>
        </p:nvSpPr>
        <p:spPr>
          <a:xfrm>
            <a:off x="1942416" y="1371601"/>
            <a:ext cx="3197531" cy="2362200"/>
          </a:xfrm>
        </p:spPr>
        <p:txBody>
          <a:bodyPr/>
          <a:lstStyle/>
          <a:p>
            <a:r>
              <a:rPr lang="en-US" dirty="0" smtClean="0"/>
              <a:t>Does this applied to college students who live together on campus dorms?</a:t>
            </a:r>
          </a:p>
          <a:p>
            <a:endParaRPr lang="en-US" dirty="0"/>
          </a:p>
          <a:p>
            <a:endParaRPr lang="en-US" dirty="0"/>
          </a:p>
        </p:txBody>
      </p:sp>
      <p:sp>
        <p:nvSpPr>
          <p:cNvPr id="4" name="Content Placeholder 3"/>
          <p:cNvSpPr>
            <a:spLocks noGrp="1"/>
          </p:cNvSpPr>
          <p:nvPr>
            <p:ph sz="half" idx="2"/>
          </p:nvPr>
        </p:nvSpPr>
        <p:spPr>
          <a:xfrm>
            <a:off x="5337307" y="1371601"/>
            <a:ext cx="3197093" cy="1447799"/>
          </a:xfrm>
        </p:spPr>
        <p:txBody>
          <a:bodyPr/>
          <a:lstStyle/>
          <a:p>
            <a:r>
              <a:rPr lang="en-US" dirty="0" smtClean="0"/>
              <a:t>What if the marriage was expunged?? Does it still apply?</a:t>
            </a:r>
          </a:p>
        </p:txBody>
      </p:sp>
      <p:sp>
        <p:nvSpPr>
          <p:cNvPr id="5" name="Content Placeholder 2"/>
          <p:cNvSpPr txBox="1">
            <a:spLocks/>
          </p:cNvSpPr>
          <p:nvPr/>
        </p:nvSpPr>
        <p:spPr>
          <a:xfrm>
            <a:off x="2139776" y="3733801"/>
            <a:ext cx="3197531" cy="2362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Does this applied to persons who live in the same home, but one lives in the basement of the house and no family relationship?</a:t>
            </a:r>
          </a:p>
          <a:p>
            <a:endParaRPr lang="en-US" dirty="0" smtClean="0"/>
          </a:p>
        </p:txBody>
      </p:sp>
      <p:sp>
        <p:nvSpPr>
          <p:cNvPr id="6" name="Content Placeholder 2"/>
          <p:cNvSpPr txBox="1">
            <a:spLocks/>
          </p:cNvSpPr>
          <p:nvPr/>
        </p:nvSpPr>
        <p:spPr>
          <a:xfrm>
            <a:off x="5534667" y="3728114"/>
            <a:ext cx="3197531" cy="21336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Does this applied to persons who live together in a homeless shelter? What if they share the same room?</a:t>
            </a:r>
          </a:p>
          <a:p>
            <a:endParaRPr lang="en-US" dirty="0" smtClean="0"/>
          </a:p>
        </p:txBody>
      </p:sp>
    </p:spTree>
    <p:extLst>
      <p:ext uri="{BB962C8B-B14F-4D97-AF65-F5344CB8AC3E}">
        <p14:creationId xmlns:p14="http://schemas.microsoft.com/office/powerpoint/2010/main" val="3503973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anim calcmode="lin" valueType="num">
                                      <p:cBhvr>
                                        <p:cTn id="12"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heel(1)">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"Preferred </a:t>
            </a:r>
            <a:r>
              <a:rPr lang="en-US" dirty="0" smtClean="0"/>
              <a:t>response“</a:t>
            </a:r>
            <a:br>
              <a:rPr lang="en-US" dirty="0" smtClean="0"/>
            </a:br>
            <a:r>
              <a:rPr lang="en-US" dirty="0" smtClean="0"/>
              <a:t>TCA 36-3-619</a:t>
            </a:r>
            <a:endParaRPr lang="en-US" dirty="0"/>
          </a:p>
        </p:txBody>
      </p:sp>
      <p:sp>
        <p:nvSpPr>
          <p:cNvPr id="3" name="Content Placeholder 2"/>
          <p:cNvSpPr>
            <a:spLocks noGrp="1"/>
          </p:cNvSpPr>
          <p:nvPr>
            <p:ph idx="1"/>
          </p:nvPr>
        </p:nvSpPr>
        <p:spPr>
          <a:xfrm>
            <a:off x="381001" y="2133600"/>
            <a:ext cx="8153400" cy="4876800"/>
          </a:xfrm>
        </p:spPr>
        <p:txBody>
          <a:bodyPr>
            <a:normAutofit/>
          </a:bodyPr>
          <a:lstStyle/>
          <a:p>
            <a:r>
              <a:rPr lang="en-US" dirty="0"/>
              <a:t>If a law enforcement officer has probable cause to believe that a person has committed a crime involving domestic abuse</a:t>
            </a:r>
            <a:r>
              <a:rPr lang="en-US" b="1" dirty="0"/>
              <a:t>, whether the crime is a misdemeanor or felony, or was committed within or without the presence of the officer,</a:t>
            </a:r>
            <a:r>
              <a:rPr lang="en-US" dirty="0"/>
              <a:t> the preferred response of the officer is arrest</a:t>
            </a:r>
            <a:r>
              <a:rPr lang="en-US" dirty="0" smtClean="0"/>
              <a:t>.</a:t>
            </a:r>
          </a:p>
          <a:p>
            <a:r>
              <a:rPr lang="en-US" b="1" dirty="0" smtClean="0"/>
              <a:t>(b)</a:t>
            </a:r>
            <a:r>
              <a:rPr lang="en-US" dirty="0" smtClean="0"/>
              <a:t> If a law enforcement officer has probable cause to believe that two (2) or more persons committed a misdemeanor or felony, or if two (2) or more persons make complaints to the officer, the officer shall try to determine who was the primary aggressor. </a:t>
            </a:r>
            <a:r>
              <a:rPr lang="en-US" b="1" dirty="0" smtClean="0"/>
              <a:t>Arrest is the preferred response only with respect to the primary aggressor</a:t>
            </a:r>
            <a:r>
              <a:rPr lang="en-US" dirty="0" smtClean="0"/>
              <a:t>. </a:t>
            </a:r>
            <a:r>
              <a:rPr lang="en-US" b="1" dirty="0" smtClean="0"/>
              <a:t>The officer shall presume that arrest is not the appropriate response for the person or persons who were not the primary aggressor.</a:t>
            </a:r>
            <a:r>
              <a:rPr lang="en-US" dirty="0" smtClean="0"/>
              <a:t> If the officer believes that all parties are equally responsible, the officer shall exercise such </a:t>
            </a:r>
            <a:r>
              <a:rPr lang="en-US" b="1" dirty="0" smtClean="0"/>
              <a:t>officer's best judgment in determining whether to arrest all, any or none of the parties.</a:t>
            </a:r>
            <a:r>
              <a:rPr lang="en-US" dirty="0" smtClean="0"/>
              <a:t/>
            </a:r>
            <a:br>
              <a:rPr lang="en-US" dirty="0" smtClean="0"/>
            </a:br>
            <a:endParaRPr lang="en-US" dirty="0"/>
          </a:p>
        </p:txBody>
      </p:sp>
    </p:spTree>
    <p:extLst>
      <p:ext uri="{BB962C8B-B14F-4D97-AF65-F5344CB8AC3E}">
        <p14:creationId xmlns:p14="http://schemas.microsoft.com/office/powerpoint/2010/main" val="1863386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a:t>
            </a:r>
            <a:endParaRPr lang="en-US" dirty="0"/>
          </a:p>
        </p:txBody>
      </p:sp>
      <p:sp>
        <p:nvSpPr>
          <p:cNvPr id="3" name="Content Placeholder 2"/>
          <p:cNvSpPr>
            <a:spLocks noGrp="1"/>
          </p:cNvSpPr>
          <p:nvPr>
            <p:ph sz="half" idx="1"/>
          </p:nvPr>
        </p:nvSpPr>
        <p:spPr>
          <a:xfrm>
            <a:off x="762000" y="2136706"/>
            <a:ext cx="4377947" cy="4416494"/>
          </a:xfrm>
        </p:spPr>
        <p:txBody>
          <a:bodyPr>
            <a:normAutofit/>
          </a:bodyPr>
          <a:lstStyle/>
          <a:p>
            <a:pPr fontAlgn="base"/>
            <a:r>
              <a:rPr lang="en-US" sz="2400" b="1" dirty="0"/>
              <a:t>(1)</a:t>
            </a:r>
            <a:r>
              <a:rPr lang="en-US" sz="2400" dirty="0"/>
              <a:t> The history of domestic abuse between the parties;</a:t>
            </a:r>
          </a:p>
          <a:p>
            <a:pPr fontAlgn="base"/>
            <a:r>
              <a:rPr lang="en-US" sz="2400" b="1" dirty="0"/>
              <a:t>(2)</a:t>
            </a:r>
            <a:r>
              <a:rPr lang="en-US" sz="2400" dirty="0"/>
              <a:t> The relative severity of the injuries inflicted on each person;</a:t>
            </a:r>
          </a:p>
          <a:p>
            <a:pPr fontAlgn="base"/>
            <a:r>
              <a:rPr lang="en-US" sz="2400" b="1" dirty="0"/>
              <a:t>(3)</a:t>
            </a:r>
            <a:r>
              <a:rPr lang="en-US" sz="2400" dirty="0"/>
              <a:t> Evidence from the persons involved in the domestic abuse;</a:t>
            </a:r>
          </a:p>
          <a:p>
            <a:endParaRPr lang="en-US" sz="2400" dirty="0"/>
          </a:p>
        </p:txBody>
      </p:sp>
      <p:sp>
        <p:nvSpPr>
          <p:cNvPr id="4" name="Content Placeholder 3"/>
          <p:cNvSpPr>
            <a:spLocks noGrp="1"/>
          </p:cNvSpPr>
          <p:nvPr>
            <p:ph sz="half" idx="2"/>
          </p:nvPr>
        </p:nvSpPr>
        <p:spPr>
          <a:xfrm>
            <a:off x="5337307" y="2136706"/>
            <a:ext cx="3578093" cy="4416494"/>
          </a:xfrm>
        </p:spPr>
        <p:txBody>
          <a:bodyPr/>
          <a:lstStyle/>
          <a:p>
            <a:pPr fontAlgn="base"/>
            <a:r>
              <a:rPr lang="en-US" sz="2400" b="1" dirty="0"/>
              <a:t>4)</a:t>
            </a:r>
            <a:r>
              <a:rPr lang="en-US" sz="2400" dirty="0"/>
              <a:t> The likelihood of future injury to each person;</a:t>
            </a:r>
          </a:p>
          <a:p>
            <a:pPr fontAlgn="base"/>
            <a:r>
              <a:rPr lang="en-US" sz="2400" b="1" dirty="0"/>
              <a:t>(5)</a:t>
            </a:r>
            <a:r>
              <a:rPr lang="en-US" sz="2400" dirty="0"/>
              <a:t> Whether one (1) of the persons acted in self-defense; and</a:t>
            </a:r>
          </a:p>
          <a:p>
            <a:pPr fontAlgn="base"/>
            <a:r>
              <a:rPr lang="en-US" sz="2400" b="1" dirty="0"/>
              <a:t>(6)</a:t>
            </a:r>
            <a:r>
              <a:rPr lang="en-US" sz="2400" dirty="0"/>
              <a:t> Evidence from witnesses of the domestic abuse.</a:t>
            </a:r>
          </a:p>
          <a:p>
            <a:endParaRPr lang="en-US" dirty="0"/>
          </a:p>
        </p:txBody>
      </p:sp>
    </p:spTree>
    <p:extLst>
      <p:ext uri="{BB962C8B-B14F-4D97-AF65-F5344CB8AC3E}">
        <p14:creationId xmlns:p14="http://schemas.microsoft.com/office/powerpoint/2010/main" val="239832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circle(in)">
                                      <p:cBhvr>
                                        <p:cTn id="28" dur="2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circle(in)">
                                      <p:cBhvr>
                                        <p:cTn id="33" dur="2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circle(in)">
                                      <p:cBhvr>
                                        <p:cTn id="38"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8" y="457200"/>
            <a:ext cx="4953000" cy="457200"/>
          </a:xfrm>
        </p:spPr>
        <p:txBody>
          <a:bodyPr>
            <a:noAutofit/>
          </a:bodyPr>
          <a:lstStyle/>
          <a:p>
            <a:r>
              <a:rPr lang="en-US" sz="2400" b="1" dirty="0" smtClean="0"/>
              <a:t>Domestic Violence Law Bond Conditions</a:t>
            </a:r>
            <a:endParaRPr lang="en-US" sz="2400" b="1" dirty="0"/>
          </a:p>
        </p:txBody>
      </p:sp>
      <p:sp>
        <p:nvSpPr>
          <p:cNvPr id="3" name="Content Placeholder 2"/>
          <p:cNvSpPr>
            <a:spLocks noGrp="1"/>
          </p:cNvSpPr>
          <p:nvPr>
            <p:ph idx="1"/>
          </p:nvPr>
        </p:nvSpPr>
        <p:spPr>
          <a:xfrm>
            <a:off x="457198" y="1295400"/>
            <a:ext cx="8610599" cy="5562600"/>
          </a:xfrm>
        </p:spPr>
        <p:txBody>
          <a:bodyPr>
            <a:normAutofit/>
          </a:bodyPr>
          <a:lstStyle/>
          <a:p>
            <a:r>
              <a:rPr lang="en-US" sz="1900" dirty="0" smtClean="0"/>
              <a:t>Present </a:t>
            </a:r>
            <a:r>
              <a:rPr lang="en-US" sz="1900" dirty="0"/>
              <a:t>law generally requires a magistrate to impose one or more of the following conditions of release or bail on a defendant who was arrested for domestic violence (or certain other offenses) to protect the alleged victim of any such offense and to ensure the appearance of the defendant at a subsequent court proceeding:</a:t>
            </a:r>
          </a:p>
          <a:p>
            <a:endParaRPr lang="en-US" sz="1900" dirty="0"/>
          </a:p>
          <a:p>
            <a:r>
              <a:rPr lang="en-US" sz="1900" dirty="0"/>
              <a:t>(1)  </a:t>
            </a:r>
            <a:r>
              <a:rPr lang="en-US" sz="2000" dirty="0"/>
              <a:t>An order enjoining the defendant from threatening to commit or committing specified offenses against the alleged victim;</a:t>
            </a:r>
          </a:p>
          <a:p>
            <a:endParaRPr lang="en-US" sz="2000" dirty="0"/>
          </a:p>
          <a:p>
            <a:r>
              <a:rPr lang="en-US" sz="2000" dirty="0"/>
              <a:t>(2)  An order prohibiting the defendant from communicating with the alleged victim;</a:t>
            </a:r>
          </a:p>
          <a:p>
            <a:endParaRPr lang="en-US" sz="2000" dirty="0"/>
          </a:p>
          <a:p>
            <a:r>
              <a:rPr lang="en-US" sz="2000" dirty="0"/>
              <a:t>(3)  An order directing the defendant to vacate or stay away from the home of the alleged victim and to stay away from any other location where the victim is likely to be;</a:t>
            </a:r>
          </a:p>
          <a:p>
            <a:endParaRPr lang="en-US" sz="1900" dirty="0"/>
          </a:p>
          <a:p>
            <a:endParaRPr lang="en-US" dirty="0"/>
          </a:p>
        </p:txBody>
      </p:sp>
    </p:spTree>
    <p:extLst>
      <p:ext uri="{BB962C8B-B14F-4D97-AF65-F5344CB8AC3E}">
        <p14:creationId xmlns:p14="http://schemas.microsoft.com/office/powerpoint/2010/main" val="1241569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589199" cy="442690"/>
          </a:xfrm>
        </p:spPr>
        <p:txBody>
          <a:bodyPr>
            <a:normAutofit fontScale="90000"/>
          </a:bodyPr>
          <a:lstStyle/>
          <a:p>
            <a:r>
              <a:rPr lang="en-US" dirty="0"/>
              <a:t>Domestic Violence Law Bond Conditions</a:t>
            </a:r>
          </a:p>
        </p:txBody>
      </p:sp>
      <p:sp>
        <p:nvSpPr>
          <p:cNvPr id="3" name="Content Placeholder 2"/>
          <p:cNvSpPr>
            <a:spLocks noGrp="1"/>
          </p:cNvSpPr>
          <p:nvPr>
            <p:ph idx="1"/>
          </p:nvPr>
        </p:nvSpPr>
        <p:spPr>
          <a:xfrm>
            <a:off x="381001" y="1524000"/>
            <a:ext cx="8153400" cy="5181600"/>
          </a:xfrm>
        </p:spPr>
        <p:txBody>
          <a:bodyPr>
            <a:normAutofit/>
          </a:bodyPr>
          <a:lstStyle/>
          <a:p>
            <a:r>
              <a:rPr lang="en-US" dirty="0"/>
              <a:t>4)  </a:t>
            </a:r>
            <a:r>
              <a:rPr lang="en-US" sz="2000" dirty="0"/>
              <a:t>An order prohibiting the defendant from using or possessing a firearm or </a:t>
            </a:r>
            <a:r>
              <a:rPr lang="en-US" sz="2000" b="1" u="sng" dirty="0"/>
              <a:t>other weapon </a:t>
            </a:r>
            <a:r>
              <a:rPr lang="en-US" sz="2000" dirty="0"/>
              <a:t>specified by the magistrate;</a:t>
            </a:r>
          </a:p>
          <a:p>
            <a:endParaRPr lang="en-US" sz="2000" dirty="0"/>
          </a:p>
          <a:p>
            <a:r>
              <a:rPr lang="en-US" sz="2000" dirty="0"/>
              <a:t>(5)  An order prohibiting the defendant from possession or consumption of alcohol, controlled substances or controlled substance analogues;</a:t>
            </a:r>
          </a:p>
          <a:p>
            <a:endParaRPr lang="en-US" sz="2000" dirty="0"/>
          </a:p>
          <a:p>
            <a:r>
              <a:rPr lang="en-US" sz="2000" dirty="0"/>
              <a:t>(6)  An order requiring the defendant to carry or wear a GPS monitoring device; and</a:t>
            </a:r>
          </a:p>
          <a:p>
            <a:endParaRPr lang="en-US" sz="2000" dirty="0"/>
          </a:p>
          <a:p>
            <a:r>
              <a:rPr lang="en-US" sz="2000" dirty="0"/>
              <a:t>(7)  Any </a:t>
            </a:r>
            <a:r>
              <a:rPr lang="en-US" sz="2000" b="1" dirty="0"/>
              <a:t>other order </a:t>
            </a:r>
            <a:r>
              <a:rPr lang="en-US" sz="2000" dirty="0"/>
              <a:t>required to protect the safety of the alleged victim and to ensure the appearance of the defendant in court.</a:t>
            </a:r>
          </a:p>
          <a:p>
            <a:endParaRPr lang="en-US" sz="2000" dirty="0"/>
          </a:p>
        </p:txBody>
      </p:sp>
    </p:spTree>
    <p:extLst>
      <p:ext uri="{BB962C8B-B14F-4D97-AF65-F5344CB8AC3E}">
        <p14:creationId xmlns:p14="http://schemas.microsoft.com/office/powerpoint/2010/main" val="1631797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414" y="446088"/>
            <a:ext cx="5144185" cy="521138"/>
          </a:xfrm>
        </p:spPr>
        <p:txBody>
          <a:bodyPr>
            <a:noAutofit/>
          </a:bodyPr>
          <a:lstStyle/>
          <a:p>
            <a:r>
              <a:rPr lang="en-US" sz="2400" b="1" dirty="0" smtClean="0"/>
              <a:t>Aggravate Assault</a:t>
            </a:r>
            <a:endParaRPr lang="en-US" sz="2400" b="1" dirty="0"/>
          </a:p>
        </p:txBody>
      </p:sp>
      <p:sp>
        <p:nvSpPr>
          <p:cNvPr id="4" name="Text Placeholder 3"/>
          <p:cNvSpPr>
            <a:spLocks noGrp="1"/>
          </p:cNvSpPr>
          <p:nvPr>
            <p:ph type="body" sz="half" idx="2"/>
          </p:nvPr>
        </p:nvSpPr>
        <p:spPr>
          <a:xfrm>
            <a:off x="495300" y="1676400"/>
            <a:ext cx="8496300" cy="5029200"/>
          </a:xfrm>
        </p:spPr>
        <p:txBody>
          <a:bodyPr>
            <a:normAutofit/>
          </a:bodyPr>
          <a:lstStyle/>
          <a:p>
            <a:r>
              <a:rPr lang="en-US" dirty="0"/>
              <a:t>(</a:t>
            </a:r>
            <a:r>
              <a:rPr lang="en-US" sz="2000" b="1" dirty="0"/>
              <a:t>1) A person commits aggravated assault who:</a:t>
            </a:r>
          </a:p>
          <a:p>
            <a:r>
              <a:rPr lang="en-US" sz="2000" b="1" dirty="0"/>
              <a:t>(A) Intentionally or knowingly commits an assault as defined in § 39-13-101, and the assault:</a:t>
            </a:r>
          </a:p>
          <a:p>
            <a:r>
              <a:rPr lang="en-US" sz="2000" b="1" dirty="0"/>
              <a:t>(</a:t>
            </a:r>
            <a:r>
              <a:rPr lang="en-US" sz="2000" b="1" dirty="0" err="1"/>
              <a:t>i</a:t>
            </a:r>
            <a:r>
              <a:rPr lang="en-US" sz="2000" b="1" dirty="0"/>
              <a:t>) Results in serious bodily injury to another;</a:t>
            </a:r>
          </a:p>
          <a:p>
            <a:r>
              <a:rPr lang="en-US" sz="2000" b="1" dirty="0"/>
              <a:t>(ii) Results in the death of another;</a:t>
            </a:r>
          </a:p>
          <a:p>
            <a:r>
              <a:rPr lang="en-US" sz="2000" b="1" dirty="0"/>
              <a:t>(iii) Involved the use or display of a deadly weapon; or</a:t>
            </a:r>
          </a:p>
          <a:p>
            <a:r>
              <a:rPr lang="en-US" sz="2000" b="1" dirty="0"/>
              <a:t>(iv) Involved strangulation or attempted strangulation; or</a:t>
            </a:r>
          </a:p>
          <a:p>
            <a:r>
              <a:rPr lang="en-US" sz="2000" b="1" dirty="0"/>
              <a:t>(B) Recklessly commits an assault as defined in § 39-13-101(a)(1), and the assault:</a:t>
            </a:r>
          </a:p>
          <a:p>
            <a:r>
              <a:rPr lang="en-US" sz="2000" b="1" dirty="0"/>
              <a:t>(</a:t>
            </a:r>
            <a:r>
              <a:rPr lang="en-US" sz="2000" b="1" dirty="0" err="1"/>
              <a:t>i</a:t>
            </a:r>
            <a:r>
              <a:rPr lang="en-US" sz="2000" b="1" dirty="0"/>
              <a:t>) Results in serious bodily injury to another;</a:t>
            </a:r>
          </a:p>
          <a:p>
            <a:r>
              <a:rPr lang="en-US" sz="2000" b="1" dirty="0"/>
              <a:t>(ii) Results in the death of another; or</a:t>
            </a:r>
          </a:p>
          <a:p>
            <a:r>
              <a:rPr lang="en-US" sz="2000" b="1" dirty="0"/>
              <a:t>(iii) Involved the use or display of a deadly weapon.</a:t>
            </a:r>
          </a:p>
          <a:p>
            <a:endParaRPr lang="en-US" dirty="0"/>
          </a:p>
        </p:txBody>
      </p:sp>
    </p:spTree>
    <p:extLst>
      <p:ext uri="{BB962C8B-B14F-4D97-AF65-F5344CB8AC3E}">
        <p14:creationId xmlns:p14="http://schemas.microsoft.com/office/powerpoint/2010/main" val="3606321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Strangulation</a:t>
            </a:r>
            <a:endParaRPr lang="en-US" dirty="0"/>
          </a:p>
        </p:txBody>
      </p:sp>
      <p:sp>
        <p:nvSpPr>
          <p:cNvPr id="3" name="Content Placeholder 2"/>
          <p:cNvSpPr>
            <a:spLocks noGrp="1"/>
          </p:cNvSpPr>
          <p:nvPr>
            <p:ph idx="1"/>
          </p:nvPr>
        </p:nvSpPr>
        <p:spPr>
          <a:xfrm>
            <a:off x="381000" y="2590800"/>
            <a:ext cx="8305800" cy="4387222"/>
          </a:xfrm>
        </p:spPr>
        <p:txBody>
          <a:bodyPr/>
          <a:lstStyle/>
          <a:p>
            <a:r>
              <a:rPr lang="en-US" dirty="0"/>
              <a:t>( </a:t>
            </a:r>
            <a:r>
              <a:rPr lang="en-US" sz="2400" dirty="0"/>
              <a:t>(2) For purposes of subdivision (a)(1)(A)(iv), “strangulation” means intentionally or knowingly impeding normal breathing or circulation of the blood by applying pressure to the throat or neck or by blocking the nose and mouth of another person, regardless of whether that conduct results in any visible injury or whether the person has any intent to kill or protractedly injure the victim.</a:t>
            </a:r>
          </a:p>
          <a:p>
            <a:endParaRPr lang="en-US" sz="2400" dirty="0"/>
          </a:p>
        </p:txBody>
      </p:sp>
    </p:spTree>
    <p:extLst>
      <p:ext uri="{BB962C8B-B14F-4D97-AF65-F5344CB8AC3E}">
        <p14:creationId xmlns:p14="http://schemas.microsoft.com/office/powerpoint/2010/main" val="1723471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91400" cy="762000"/>
          </a:xfrm>
        </p:spPr>
        <p:txBody>
          <a:bodyPr>
            <a:noAutofit/>
          </a:bodyPr>
          <a:lstStyle/>
          <a:p>
            <a:r>
              <a:rPr lang="en-US" sz="2400" b="1" dirty="0" smtClean="0"/>
              <a:t>New law for Domestic Violence as of July 1, 2022.</a:t>
            </a:r>
            <a:endParaRPr lang="en-US" sz="2400" b="1" dirty="0"/>
          </a:p>
        </p:txBody>
      </p:sp>
      <p:sp>
        <p:nvSpPr>
          <p:cNvPr id="3" name="Content Placeholder 2"/>
          <p:cNvSpPr>
            <a:spLocks noGrp="1"/>
          </p:cNvSpPr>
          <p:nvPr>
            <p:ph idx="1"/>
          </p:nvPr>
        </p:nvSpPr>
        <p:spPr>
          <a:xfrm>
            <a:off x="304800" y="1295400"/>
            <a:ext cx="8686800" cy="5410200"/>
          </a:xfrm>
        </p:spPr>
        <p:txBody>
          <a:bodyPr>
            <a:normAutofit/>
          </a:bodyPr>
          <a:lstStyle/>
          <a:p>
            <a:r>
              <a:rPr lang="en-US" sz="2400" dirty="0" smtClean="0"/>
              <a:t>New law adds </a:t>
            </a:r>
            <a:r>
              <a:rPr lang="en-US" sz="2400" dirty="0"/>
              <a:t>to the present law provisions governing bail that following the arrest of a person for the offense of aggravated assault under circumstances </a:t>
            </a:r>
            <a:r>
              <a:rPr lang="en-US" sz="2400" dirty="0" smtClean="0"/>
              <a:t>in </a:t>
            </a:r>
            <a:r>
              <a:rPr lang="en-US" sz="2400" dirty="0"/>
              <a:t>which the alleged victim of the offense is a domestic abuse victim, the court or magistrate must make a finding whether there is probable cause to believe the respondent:</a:t>
            </a:r>
          </a:p>
          <a:p>
            <a:endParaRPr lang="en-US" sz="2400" dirty="0"/>
          </a:p>
          <a:p>
            <a:r>
              <a:rPr lang="en-US" sz="2400" dirty="0"/>
              <a:t>(A)  Caused serious bodily injury to the alleged domestic abuse victim</a:t>
            </a:r>
            <a:r>
              <a:rPr lang="en-US" sz="2400" dirty="0" smtClean="0"/>
              <a:t>;</a:t>
            </a:r>
            <a:endParaRPr lang="en-US" sz="2400" dirty="0"/>
          </a:p>
          <a:p>
            <a:r>
              <a:rPr lang="en-US" sz="2400" dirty="0"/>
              <a:t>(B)  Strangled or attempted to strangle the alleged domestic abuse victim; </a:t>
            </a:r>
            <a:r>
              <a:rPr lang="en-US" sz="2400" dirty="0" smtClean="0"/>
              <a:t>or</a:t>
            </a:r>
            <a:endParaRPr lang="en-US" sz="2400" dirty="0"/>
          </a:p>
          <a:p>
            <a:r>
              <a:rPr lang="en-US" sz="2400" dirty="0"/>
              <a:t>(C)  Used or displayed a deadly weapon.</a:t>
            </a:r>
          </a:p>
          <a:p>
            <a:endParaRPr lang="en-US" sz="2400" dirty="0"/>
          </a:p>
        </p:txBody>
      </p:sp>
    </p:spTree>
    <p:extLst>
      <p:ext uri="{BB962C8B-B14F-4D97-AF65-F5344CB8AC3E}">
        <p14:creationId xmlns:p14="http://schemas.microsoft.com/office/powerpoint/2010/main" val="1706445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624110"/>
            <a:ext cx="7315200" cy="1128490"/>
          </a:xfrm>
        </p:spPr>
        <p:txBody>
          <a:bodyPr>
            <a:normAutofit/>
          </a:bodyPr>
          <a:lstStyle/>
          <a:p>
            <a:r>
              <a:rPr lang="en-US" sz="2800" b="1" dirty="0"/>
              <a:t>New law for Domestic Violence as of July 1, 2022.</a:t>
            </a:r>
          </a:p>
        </p:txBody>
      </p:sp>
      <p:sp>
        <p:nvSpPr>
          <p:cNvPr id="3" name="Content Placeholder 2"/>
          <p:cNvSpPr>
            <a:spLocks noGrp="1"/>
          </p:cNvSpPr>
          <p:nvPr>
            <p:ph idx="1"/>
          </p:nvPr>
        </p:nvSpPr>
        <p:spPr>
          <a:xfrm>
            <a:off x="381001" y="2133600"/>
            <a:ext cx="8153400" cy="4724400"/>
          </a:xfrm>
        </p:spPr>
        <p:txBody>
          <a:bodyPr/>
          <a:lstStyle/>
          <a:p>
            <a:r>
              <a:rPr lang="en-US" sz="2000" dirty="0"/>
              <a:t>If the court or magistrate finds probable cause to believe that one or more of the circumstances in (A)-(C) did occur, </a:t>
            </a:r>
            <a:r>
              <a:rPr lang="en-US" sz="2000" b="1" dirty="0"/>
              <a:t>unless the court or magistrate finds the offender no longer poses a threat to the alleged victim or public safety</a:t>
            </a:r>
            <a:r>
              <a:rPr lang="en-US" sz="2000" dirty="0"/>
              <a:t>, then the court or magistrate </a:t>
            </a:r>
            <a:r>
              <a:rPr lang="en-US" sz="2000" b="1" u="sng" dirty="0"/>
              <a:t>may</a:t>
            </a:r>
            <a:r>
              <a:rPr lang="en-US" sz="2000" dirty="0"/>
              <a:t>, in addition to the 12-hour hold period and victim notification requirements in present law, </a:t>
            </a:r>
            <a:r>
              <a:rPr lang="en-US" sz="2000" b="1" dirty="0"/>
              <a:t>extend the 12-hour hold period up to 24 hours after the time of arrest</a:t>
            </a:r>
            <a:r>
              <a:rPr lang="en-US" sz="2000" dirty="0"/>
              <a:t>.  Also, prior to the offender's release on bond, the court or magistrate must issue a no contact order containing all of the bond conditions set out in this section that are applicable to the protection of the domestic abuse victim.</a:t>
            </a:r>
          </a:p>
          <a:p>
            <a:endParaRPr lang="en-US" dirty="0"/>
          </a:p>
        </p:txBody>
      </p:sp>
    </p:spTree>
    <p:extLst>
      <p:ext uri="{BB962C8B-B14F-4D97-AF65-F5344CB8AC3E}">
        <p14:creationId xmlns:p14="http://schemas.microsoft.com/office/powerpoint/2010/main" val="545425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these </a:t>
            </a:r>
            <a:r>
              <a:rPr lang="en-US" dirty="0" smtClean="0"/>
              <a:t>questions….</a:t>
            </a:r>
            <a:endParaRPr lang="en-US" dirty="0"/>
          </a:p>
        </p:txBody>
      </p:sp>
      <p:sp>
        <p:nvSpPr>
          <p:cNvPr id="3" name="Content Placeholder 2"/>
          <p:cNvSpPr>
            <a:spLocks noGrp="1"/>
          </p:cNvSpPr>
          <p:nvPr>
            <p:ph idx="1"/>
          </p:nvPr>
        </p:nvSpPr>
        <p:spPr>
          <a:xfrm>
            <a:off x="609600" y="2133600"/>
            <a:ext cx="7924801" cy="4572000"/>
          </a:xfrm>
        </p:spPr>
        <p:txBody>
          <a:bodyPr>
            <a:normAutofit/>
          </a:bodyPr>
          <a:lstStyle/>
          <a:p>
            <a:r>
              <a:rPr lang="en-US" sz="2000" dirty="0"/>
              <a:t>Tennessee law enforcement responded to </a:t>
            </a:r>
            <a:r>
              <a:rPr lang="en-US" sz="2000" dirty="0" smtClean="0"/>
              <a:t>__________reports </a:t>
            </a:r>
            <a:r>
              <a:rPr lang="en-US" sz="2000" dirty="0"/>
              <a:t>of domestic violence in </a:t>
            </a:r>
            <a:r>
              <a:rPr lang="en-US" sz="2000" dirty="0" smtClean="0"/>
              <a:t>2020</a:t>
            </a:r>
          </a:p>
          <a:p>
            <a:r>
              <a:rPr lang="en-US" sz="2000" dirty="0"/>
              <a:t>In 2020, </a:t>
            </a:r>
            <a:r>
              <a:rPr lang="en-US" sz="2000" dirty="0" smtClean="0"/>
              <a:t>_________ </a:t>
            </a:r>
            <a:r>
              <a:rPr lang="en-US" sz="2000" dirty="0"/>
              <a:t>domestic violence abductions were reported by Tennessee law enforcement</a:t>
            </a:r>
            <a:r>
              <a:rPr lang="en-US" sz="2000" dirty="0" smtClean="0"/>
              <a:t>.</a:t>
            </a:r>
          </a:p>
          <a:p>
            <a:r>
              <a:rPr lang="en-US" sz="2000" dirty="0"/>
              <a:t>Between 2009 and 2017, there were </a:t>
            </a:r>
            <a:r>
              <a:rPr lang="en-US" sz="2000" dirty="0" smtClean="0"/>
              <a:t>________ </a:t>
            </a:r>
            <a:r>
              <a:rPr lang="en-US" sz="2000" dirty="0"/>
              <a:t>domestic violence murders in Tennessee.</a:t>
            </a:r>
          </a:p>
          <a:p>
            <a:r>
              <a:rPr lang="en-US" sz="2000" dirty="0"/>
              <a:t>Female victims sustain injuries </a:t>
            </a:r>
            <a:r>
              <a:rPr lang="en-US" sz="2000" dirty="0" smtClean="0"/>
              <a:t>_______x </a:t>
            </a:r>
            <a:r>
              <a:rPr lang="en-US" sz="2000" dirty="0"/>
              <a:t>more often than male victims. </a:t>
            </a:r>
          </a:p>
          <a:p>
            <a:r>
              <a:rPr lang="en-US" sz="2000" dirty="0" smtClean="0"/>
              <a:t>_______ </a:t>
            </a:r>
            <a:r>
              <a:rPr lang="en-US" sz="2000" dirty="0"/>
              <a:t>million women and </a:t>
            </a:r>
            <a:r>
              <a:rPr lang="en-US" sz="2000" dirty="0" smtClean="0"/>
              <a:t>________ </a:t>
            </a:r>
            <a:r>
              <a:rPr lang="en-US" sz="2000" dirty="0"/>
              <a:t>million men in the United States have been stalked. </a:t>
            </a:r>
          </a:p>
          <a:p>
            <a:endParaRPr lang="en-US" sz="2000" dirty="0"/>
          </a:p>
          <a:p>
            <a:endParaRPr lang="en-US" dirty="0"/>
          </a:p>
        </p:txBody>
      </p:sp>
    </p:spTree>
    <p:extLst>
      <p:ext uri="{BB962C8B-B14F-4D97-AF65-F5344CB8AC3E}">
        <p14:creationId xmlns:p14="http://schemas.microsoft.com/office/powerpoint/2010/main" val="38033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899890"/>
          </a:xfrm>
        </p:spPr>
        <p:txBody>
          <a:bodyPr>
            <a:normAutofit/>
          </a:bodyPr>
          <a:lstStyle/>
          <a:p>
            <a:r>
              <a:rPr lang="en-US" dirty="0" smtClean="0"/>
              <a:t>Question?</a:t>
            </a:r>
            <a:endParaRPr lang="en-US" dirty="0"/>
          </a:p>
        </p:txBody>
      </p:sp>
      <p:sp>
        <p:nvSpPr>
          <p:cNvPr id="3" name="Content Placeholder 2"/>
          <p:cNvSpPr>
            <a:spLocks noGrp="1"/>
          </p:cNvSpPr>
          <p:nvPr>
            <p:ph idx="1"/>
          </p:nvPr>
        </p:nvSpPr>
        <p:spPr>
          <a:xfrm>
            <a:off x="609600" y="2057400"/>
            <a:ext cx="8153400" cy="4800600"/>
          </a:xfrm>
        </p:spPr>
        <p:txBody>
          <a:bodyPr/>
          <a:lstStyle/>
          <a:p>
            <a:r>
              <a:rPr lang="en-US" sz="2000" dirty="0" smtClean="0"/>
              <a:t>If a aggravated assault suspect is arrested 7 months after the incident, would you give the suspect a 12 hour hold?</a:t>
            </a:r>
          </a:p>
          <a:p>
            <a:r>
              <a:rPr lang="en-US" sz="2000" dirty="0" smtClean="0"/>
              <a:t>24 hour hold?</a:t>
            </a:r>
          </a:p>
          <a:p>
            <a:r>
              <a:rPr lang="en-US" sz="2000" dirty="0" smtClean="0"/>
              <a:t>No hold?</a:t>
            </a:r>
          </a:p>
          <a:p>
            <a:endParaRPr lang="en-US" dirty="0"/>
          </a:p>
          <a:p>
            <a:endParaRPr lang="en-US" dirty="0" smtClean="0"/>
          </a:p>
          <a:p>
            <a:r>
              <a:rPr lang="en-US" sz="2000" dirty="0" smtClean="0"/>
              <a:t>If </a:t>
            </a:r>
            <a:r>
              <a:rPr lang="en-US" sz="2000" dirty="0" smtClean="0"/>
              <a:t>the </a:t>
            </a:r>
            <a:r>
              <a:rPr lang="en-US" sz="2000" dirty="0" smtClean="0"/>
              <a:t>warrant for aggravate assault was issued on a suspect of an aggravate </a:t>
            </a:r>
            <a:r>
              <a:rPr lang="en-US" sz="2000" dirty="0" smtClean="0"/>
              <a:t>assault, </a:t>
            </a:r>
            <a:r>
              <a:rPr lang="en-US" sz="2000" dirty="0" smtClean="0"/>
              <a:t>and victim and suspect were married </a:t>
            </a:r>
            <a:r>
              <a:rPr lang="en-US" sz="2000" dirty="0" smtClean="0"/>
              <a:t>7 months </a:t>
            </a:r>
            <a:r>
              <a:rPr lang="en-US" sz="2000" b="1" dirty="0" smtClean="0"/>
              <a:t>after</a:t>
            </a:r>
            <a:r>
              <a:rPr lang="en-US" sz="2000" dirty="0" smtClean="0"/>
              <a:t> </a:t>
            </a:r>
            <a:r>
              <a:rPr lang="en-US" sz="2000" dirty="0" smtClean="0"/>
              <a:t>the aggravate assault incident occurred, would you issue any hold?</a:t>
            </a:r>
          </a:p>
          <a:p>
            <a:endParaRPr lang="en-US" sz="2000" dirty="0" smtClean="0"/>
          </a:p>
          <a:p>
            <a:endParaRPr lang="en-US" dirty="0"/>
          </a:p>
        </p:txBody>
      </p:sp>
    </p:spTree>
    <p:extLst>
      <p:ext uri="{BB962C8B-B14F-4D97-AF65-F5344CB8AC3E}">
        <p14:creationId xmlns:p14="http://schemas.microsoft.com/office/powerpoint/2010/main" val="219056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if the Magistrate determines that there was not probable cause for the arrest, BUT the DV suspect has been </a:t>
            </a:r>
            <a:r>
              <a:rPr lang="en-US" dirty="0" smtClean="0"/>
              <a:t>detained </a:t>
            </a:r>
            <a:r>
              <a:rPr lang="en-US" dirty="0" smtClean="0"/>
              <a:t>by the Officer?</a:t>
            </a:r>
            <a:endParaRPr lang="en-US" dirty="0"/>
          </a:p>
        </p:txBody>
      </p:sp>
      <p:sp>
        <p:nvSpPr>
          <p:cNvPr id="3" name="Content Placeholder 2"/>
          <p:cNvSpPr>
            <a:spLocks noGrp="1"/>
          </p:cNvSpPr>
          <p:nvPr>
            <p:ph idx="1"/>
          </p:nvPr>
        </p:nvSpPr>
        <p:spPr>
          <a:xfrm>
            <a:off x="1945201" y="3581400"/>
            <a:ext cx="6591985" cy="2406022"/>
          </a:xfrm>
        </p:spPr>
        <p:txBody>
          <a:bodyPr>
            <a:normAutofit/>
          </a:bodyPr>
          <a:lstStyle/>
          <a:p>
            <a:r>
              <a:rPr lang="en-US" sz="2400" b="1" dirty="0" smtClean="0"/>
              <a:t>Has this happen to you?</a:t>
            </a:r>
          </a:p>
          <a:p>
            <a:r>
              <a:rPr lang="en-US" sz="2400" b="1" dirty="0" smtClean="0"/>
              <a:t>What happen?</a:t>
            </a:r>
          </a:p>
          <a:p>
            <a:endParaRPr lang="en-US" sz="2400" b="1" dirty="0"/>
          </a:p>
        </p:txBody>
      </p:sp>
    </p:spTree>
    <p:extLst>
      <p:ext uri="{BB962C8B-B14F-4D97-AF65-F5344CB8AC3E}">
        <p14:creationId xmlns:p14="http://schemas.microsoft.com/office/powerpoint/2010/main" val="21814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Parte Order of Protection</a:t>
            </a:r>
            <a:br>
              <a:rPr lang="en-US" dirty="0" smtClean="0"/>
            </a:br>
            <a:r>
              <a:rPr lang="en-US" dirty="0" smtClean="0"/>
              <a:t>TCA 36-3-305</a:t>
            </a:r>
            <a:endParaRPr lang="en-US" dirty="0"/>
          </a:p>
        </p:txBody>
      </p:sp>
      <p:sp>
        <p:nvSpPr>
          <p:cNvPr id="3" name="Content Placeholder 2"/>
          <p:cNvSpPr>
            <a:spLocks noGrp="1"/>
          </p:cNvSpPr>
          <p:nvPr>
            <p:ph idx="1"/>
          </p:nvPr>
        </p:nvSpPr>
        <p:spPr>
          <a:xfrm>
            <a:off x="1066801" y="2133600"/>
            <a:ext cx="7467600" cy="1828800"/>
          </a:xfrm>
        </p:spPr>
        <p:txBody>
          <a:bodyPr>
            <a:normAutofit/>
          </a:bodyPr>
          <a:lstStyle/>
          <a:p>
            <a:r>
              <a:rPr lang="en-US" b="1" dirty="0"/>
              <a:t>(</a:t>
            </a:r>
            <a:r>
              <a:rPr lang="en-US" sz="2000" b="1" dirty="0"/>
              <a:t>a)</a:t>
            </a:r>
            <a:r>
              <a:rPr lang="en-US" sz="2000" dirty="0"/>
              <a:t> Upon the filing of a petition under this part, the courts may immediately, for good cause shown, issue an ex parte order of protection. </a:t>
            </a:r>
            <a:endParaRPr lang="en-US" sz="2000" dirty="0" smtClean="0"/>
          </a:p>
          <a:p>
            <a:r>
              <a:rPr lang="en-US" sz="2000" dirty="0" smtClean="0"/>
              <a:t>What is good cause??????? What is required?</a:t>
            </a:r>
            <a:endParaRPr lang="en-US" sz="2000" dirty="0"/>
          </a:p>
        </p:txBody>
      </p:sp>
      <p:sp>
        <p:nvSpPr>
          <p:cNvPr id="4" name="Content Placeholder 2"/>
          <p:cNvSpPr txBox="1">
            <a:spLocks/>
          </p:cNvSpPr>
          <p:nvPr/>
        </p:nvSpPr>
        <p:spPr>
          <a:xfrm>
            <a:off x="762000" y="3886201"/>
            <a:ext cx="6591985" cy="533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t>Answers: immediate and present danger</a:t>
            </a:r>
            <a:endParaRPr lang="en-US" sz="2400" dirty="0"/>
          </a:p>
        </p:txBody>
      </p:sp>
      <p:sp>
        <p:nvSpPr>
          <p:cNvPr id="5" name="Content Placeholder 2"/>
          <p:cNvSpPr txBox="1">
            <a:spLocks/>
          </p:cNvSpPr>
          <p:nvPr/>
        </p:nvSpPr>
        <p:spPr>
          <a:xfrm>
            <a:off x="1295400" y="4571999"/>
            <a:ext cx="7238999" cy="102244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t>How soon MUST the court date be set after service of the respondent of the Ex Parte Order??</a:t>
            </a:r>
            <a:endParaRPr lang="en-US" sz="2400" dirty="0"/>
          </a:p>
        </p:txBody>
      </p:sp>
      <p:sp>
        <p:nvSpPr>
          <p:cNvPr id="6" name="Content Placeholder 2"/>
          <p:cNvSpPr txBox="1">
            <a:spLocks/>
          </p:cNvSpPr>
          <p:nvPr/>
        </p:nvSpPr>
        <p:spPr>
          <a:xfrm>
            <a:off x="1842448" y="5823044"/>
            <a:ext cx="6591985" cy="10349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t>Within fifteen (15) days of service of such order on the respondent under this part, a hearing must be held, </a:t>
            </a:r>
          </a:p>
        </p:txBody>
      </p:sp>
    </p:spTree>
    <p:extLst>
      <p:ext uri="{BB962C8B-B14F-4D97-AF65-F5344CB8AC3E}">
        <p14:creationId xmlns:p14="http://schemas.microsoft.com/office/powerpoint/2010/main" val="41262285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976090"/>
          </a:xfrm>
        </p:spPr>
        <p:txBody>
          <a:bodyPr>
            <a:normAutofit fontScale="90000"/>
          </a:bodyPr>
          <a:lstStyle/>
          <a:p>
            <a:r>
              <a:rPr lang="en-US" dirty="0" smtClean="0"/>
              <a:t>Immediate </a:t>
            </a:r>
            <a:r>
              <a:rPr lang="en-US" dirty="0"/>
              <a:t>and present </a:t>
            </a:r>
            <a:r>
              <a:rPr lang="en-US" dirty="0" smtClean="0"/>
              <a:t>Danger</a:t>
            </a:r>
            <a:endParaRPr lang="en-US" dirty="0"/>
          </a:p>
        </p:txBody>
      </p:sp>
      <p:sp>
        <p:nvSpPr>
          <p:cNvPr id="3" name="Content Placeholder 2"/>
          <p:cNvSpPr>
            <a:spLocks noGrp="1"/>
          </p:cNvSpPr>
          <p:nvPr>
            <p:ph idx="1"/>
          </p:nvPr>
        </p:nvSpPr>
        <p:spPr>
          <a:xfrm>
            <a:off x="1066800" y="1447800"/>
            <a:ext cx="7848599" cy="5410200"/>
          </a:xfrm>
        </p:spPr>
        <p:txBody>
          <a:bodyPr>
            <a:normAutofit/>
          </a:bodyPr>
          <a:lstStyle/>
          <a:p>
            <a:r>
              <a:rPr lang="en-US" dirty="0" smtClean="0"/>
              <a:t>Example: 1</a:t>
            </a:r>
          </a:p>
          <a:p>
            <a:r>
              <a:rPr lang="en-US" sz="2400" dirty="0" smtClean="0"/>
              <a:t>I work at Target for the last few weeks. </a:t>
            </a:r>
            <a:r>
              <a:rPr lang="en-US" sz="2400" dirty="0" smtClean="0"/>
              <a:t>Seven</a:t>
            </a:r>
            <a:r>
              <a:rPr lang="en-US" sz="2400" dirty="0" smtClean="0"/>
              <a:t> </a:t>
            </a:r>
            <a:r>
              <a:rPr lang="en-US" sz="2400" dirty="0" smtClean="0"/>
              <a:t>days ago, another employee asked to be my friend on </a:t>
            </a:r>
            <a:r>
              <a:rPr lang="en-US" sz="2400" dirty="0"/>
              <a:t>F</a:t>
            </a:r>
            <a:r>
              <a:rPr lang="en-US" sz="2400" dirty="0" smtClean="0"/>
              <a:t>acebook</a:t>
            </a:r>
            <a:r>
              <a:rPr lang="en-US" sz="2400" dirty="0" smtClean="0"/>
              <a:t>. He sent me a request and I approved it. However, ever since then, he has posted nothing but videos/pictures of </a:t>
            </a:r>
            <a:r>
              <a:rPr lang="en-US" sz="2400" dirty="0" smtClean="0"/>
              <a:t>him diving. I’m afraid of water and it </a:t>
            </a:r>
            <a:r>
              <a:rPr lang="en-US" sz="2400" dirty="0" smtClean="0"/>
              <a:t>makes me freak out. I tried to block him, but he uses fake </a:t>
            </a:r>
            <a:r>
              <a:rPr lang="en-US" sz="2400" dirty="0"/>
              <a:t>F</a:t>
            </a:r>
            <a:r>
              <a:rPr lang="en-US" sz="2400" dirty="0" smtClean="0"/>
              <a:t>acebook </a:t>
            </a:r>
            <a:r>
              <a:rPr lang="en-US" sz="2400" dirty="0" smtClean="0"/>
              <a:t>profiled and resubmit the friend request. I have granted 25 requests in the last two days and </a:t>
            </a:r>
            <a:r>
              <a:rPr lang="en-US" sz="2400" dirty="0" smtClean="0"/>
              <a:t>one </a:t>
            </a:r>
            <a:r>
              <a:rPr lang="en-US" sz="2400" dirty="0" smtClean="0"/>
              <a:t>was this </a:t>
            </a:r>
            <a:r>
              <a:rPr lang="en-US" sz="2400" dirty="0" smtClean="0"/>
              <a:t>employee under a new name, Scuba Steve, </a:t>
            </a:r>
            <a:r>
              <a:rPr lang="en-US" sz="2400" dirty="0" smtClean="0"/>
              <a:t>and he continue to post pictures and videos of </a:t>
            </a:r>
            <a:r>
              <a:rPr lang="en-US" sz="2400" dirty="0" smtClean="0"/>
              <a:t>him diving. </a:t>
            </a:r>
            <a:r>
              <a:rPr lang="en-US" sz="2400" dirty="0" smtClean="0"/>
              <a:t>I asked him to stop, but he refused.</a:t>
            </a:r>
            <a:endParaRPr lang="en-US" sz="2400" dirty="0"/>
          </a:p>
        </p:txBody>
      </p:sp>
    </p:spTree>
    <p:extLst>
      <p:ext uri="{BB962C8B-B14F-4D97-AF65-F5344CB8AC3E}">
        <p14:creationId xmlns:p14="http://schemas.microsoft.com/office/powerpoint/2010/main" val="1512419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Immediate </a:t>
            </a:r>
            <a:r>
              <a:rPr lang="en-US" dirty="0"/>
              <a:t>and present </a:t>
            </a:r>
            <a:r>
              <a:rPr lang="en-US" dirty="0" smtClean="0"/>
              <a:t>Danger</a:t>
            </a:r>
            <a:endParaRPr lang="en-US" dirty="0"/>
          </a:p>
        </p:txBody>
      </p:sp>
      <p:sp>
        <p:nvSpPr>
          <p:cNvPr id="3" name="Content Placeholder 2"/>
          <p:cNvSpPr>
            <a:spLocks noGrp="1"/>
          </p:cNvSpPr>
          <p:nvPr>
            <p:ph idx="1"/>
          </p:nvPr>
        </p:nvSpPr>
        <p:spPr>
          <a:xfrm>
            <a:off x="1066801" y="1905000"/>
            <a:ext cx="7467600" cy="4724400"/>
          </a:xfrm>
        </p:spPr>
        <p:txBody>
          <a:bodyPr>
            <a:normAutofit lnSpcReduction="10000"/>
          </a:bodyPr>
          <a:lstStyle/>
          <a:p>
            <a:r>
              <a:rPr lang="en-US" dirty="0" smtClean="0"/>
              <a:t>Example: 2</a:t>
            </a:r>
          </a:p>
          <a:p>
            <a:r>
              <a:rPr lang="en-US" sz="2000" dirty="0" smtClean="0"/>
              <a:t>I live in this county. I met a person online and we have met at his home in another state and had a sexual relationship. He has never been in this state. I stop seeing him five months ago, and he started to send me text messages that were very scary. 15 messages in which he stated that he will come to my house, once he gets out of jail for DUI, and rape me. He somehow found out where I lived. I don’t know how long he is in jail, or if he is really in jail. He sent me pictures of a 9MM handgun two weeks ago that had a caption of “you will see this soon”. I’m scared that he will come to my home and harm me. I came home today and received a text message from him asking me if I am home today? I’m in fear for my safety</a:t>
            </a:r>
            <a:r>
              <a:rPr lang="en-US" dirty="0" smtClean="0"/>
              <a:t>.  </a:t>
            </a:r>
          </a:p>
        </p:txBody>
      </p:sp>
    </p:spTree>
    <p:extLst>
      <p:ext uri="{BB962C8B-B14F-4D97-AF65-F5344CB8AC3E}">
        <p14:creationId xmlns:p14="http://schemas.microsoft.com/office/powerpoint/2010/main" val="4288884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Immediate </a:t>
            </a:r>
            <a:r>
              <a:rPr lang="en-US" dirty="0"/>
              <a:t>and present </a:t>
            </a:r>
            <a:r>
              <a:rPr lang="en-US" dirty="0" smtClean="0"/>
              <a:t>Danger</a:t>
            </a:r>
            <a:endParaRPr lang="en-US" dirty="0"/>
          </a:p>
        </p:txBody>
      </p:sp>
      <p:sp>
        <p:nvSpPr>
          <p:cNvPr id="3" name="Content Placeholder 2"/>
          <p:cNvSpPr>
            <a:spLocks noGrp="1"/>
          </p:cNvSpPr>
          <p:nvPr>
            <p:ph idx="1"/>
          </p:nvPr>
        </p:nvSpPr>
        <p:spPr>
          <a:xfrm>
            <a:off x="1066801" y="1905000"/>
            <a:ext cx="7467600" cy="4724400"/>
          </a:xfrm>
        </p:spPr>
        <p:txBody>
          <a:bodyPr/>
          <a:lstStyle/>
          <a:p>
            <a:r>
              <a:rPr lang="en-US" dirty="0" smtClean="0"/>
              <a:t>Example 3: </a:t>
            </a:r>
          </a:p>
          <a:p>
            <a:r>
              <a:rPr lang="en-US" sz="2000" dirty="0" smtClean="0"/>
              <a:t>I have been having a horrible time with my brother, who lives next to my house in a trailer on my property. Last month, he killed three of his cats and placed the dead cats in a fire pit. He will not talk to anyone. </a:t>
            </a:r>
            <a:endParaRPr lang="en-US" sz="2000" dirty="0" smtClean="0"/>
          </a:p>
          <a:p>
            <a:r>
              <a:rPr lang="en-US" sz="2000" dirty="0" smtClean="0"/>
              <a:t>I </a:t>
            </a:r>
            <a:r>
              <a:rPr lang="en-US" sz="2000" dirty="0" smtClean="0"/>
              <a:t>went to his trailer </a:t>
            </a:r>
            <a:r>
              <a:rPr lang="en-US" sz="2000" dirty="0" smtClean="0"/>
              <a:t>seven </a:t>
            </a:r>
            <a:r>
              <a:rPr lang="en-US" sz="2000" dirty="0" smtClean="0"/>
              <a:t>days ago and he was inside with a handgun. He pointed the handgun at me and told me to get our of his trailer. He has done this in the past and I left not thinking much about it, I wasn’t </a:t>
            </a:r>
            <a:r>
              <a:rPr lang="en-US" sz="2000" dirty="0" smtClean="0"/>
              <a:t>afraid. That was just him being him. He thinks it is funny.</a:t>
            </a:r>
          </a:p>
          <a:p>
            <a:r>
              <a:rPr lang="en-US" sz="2000" dirty="0" smtClean="0"/>
              <a:t>But after talking to my friend, who is an attorney, she advised me to get an order of protection since it did not matter if I was afraid of him. He still committed an Aggravated Domestic Assault. </a:t>
            </a:r>
            <a:endParaRPr lang="en-US" sz="2000" dirty="0" smtClean="0"/>
          </a:p>
        </p:txBody>
      </p:sp>
    </p:spTree>
    <p:extLst>
      <p:ext uri="{BB962C8B-B14F-4D97-AF65-F5344CB8AC3E}">
        <p14:creationId xmlns:p14="http://schemas.microsoft.com/office/powerpoint/2010/main" val="256637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 or comments?</a:t>
            </a:r>
            <a:endParaRPr lang="en-US" dirty="0"/>
          </a:p>
        </p:txBody>
      </p:sp>
      <p:pic>
        <p:nvPicPr>
          <p:cNvPr id="4" name="Content Placeholder 3"/>
          <p:cNvPicPr>
            <a:picLocks noGrp="1" noChangeAspect="1"/>
          </p:cNvPicPr>
          <p:nvPr>
            <p:ph idx="1"/>
          </p:nvPr>
        </p:nvPicPr>
        <p:blipFill>
          <a:blip r:embed="rId2"/>
          <a:stretch>
            <a:fillRect/>
          </a:stretch>
        </p:blipFill>
        <p:spPr>
          <a:xfrm>
            <a:off x="1943100" y="2188354"/>
            <a:ext cx="6591300" cy="3668742"/>
          </a:xfrm>
          <a:prstGeom prst="rect">
            <a:avLst/>
          </a:prstGeom>
        </p:spPr>
      </p:pic>
    </p:spTree>
    <p:extLst>
      <p:ext uri="{BB962C8B-B14F-4D97-AF65-F5344CB8AC3E}">
        <p14:creationId xmlns:p14="http://schemas.microsoft.com/office/powerpoint/2010/main" val="18136903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052290"/>
          </a:xfrm>
        </p:spPr>
        <p:txBody>
          <a:bodyPr/>
          <a:lstStyle/>
          <a:p>
            <a:r>
              <a:rPr lang="en-US" altLang="en-US" dirty="0" smtClean="0"/>
              <a:t>What </a:t>
            </a:r>
            <a:r>
              <a:rPr lang="en-US" altLang="en-US" dirty="0"/>
              <a:t>is </a:t>
            </a:r>
            <a:r>
              <a:rPr lang="en-US" altLang="en-US" dirty="0" smtClean="0"/>
              <a:t>Domestic </a:t>
            </a:r>
            <a:r>
              <a:rPr lang="en-US" altLang="en-US" dirty="0"/>
              <a:t>violence?</a:t>
            </a:r>
            <a:endParaRPr lang="en-US" dirty="0"/>
          </a:p>
        </p:txBody>
      </p:sp>
      <p:sp>
        <p:nvSpPr>
          <p:cNvPr id="3" name="Content Placeholder 2"/>
          <p:cNvSpPr>
            <a:spLocks noGrp="1"/>
          </p:cNvSpPr>
          <p:nvPr>
            <p:ph idx="1"/>
          </p:nvPr>
        </p:nvSpPr>
        <p:spPr>
          <a:xfrm>
            <a:off x="609600" y="1341632"/>
            <a:ext cx="8077200" cy="5440167"/>
          </a:xfrm>
        </p:spPr>
        <p:txBody>
          <a:bodyPr>
            <a:normAutofit lnSpcReduction="10000"/>
          </a:bodyPr>
          <a:lstStyle/>
          <a:p>
            <a:pPr>
              <a:lnSpc>
                <a:spcPct val="90000"/>
              </a:lnSpc>
            </a:pPr>
            <a:r>
              <a:rPr lang="en-US" altLang="en-US" sz="2400" dirty="0">
                <a:latin typeface="+mj-lt"/>
                <a:cs typeface="Arial" panose="020B0604020202020204" pitchFamily="34" charset="0"/>
              </a:rPr>
              <a:t>Domestic violence is the willful intimidation, physical assault, battery, sexual assault, and/or </a:t>
            </a:r>
            <a:r>
              <a:rPr lang="en-US" altLang="en-US" sz="2400" dirty="0" smtClean="0">
                <a:latin typeface="+mj-lt"/>
                <a:cs typeface="Arial" panose="020B0604020202020204" pitchFamily="34" charset="0"/>
              </a:rPr>
              <a:t>other abusive </a:t>
            </a:r>
            <a:r>
              <a:rPr lang="en-US" altLang="en-US" sz="2400" dirty="0">
                <a:latin typeface="+mj-lt"/>
                <a:cs typeface="Arial" panose="020B0604020202020204" pitchFamily="34" charset="0"/>
              </a:rPr>
              <a:t>behavior as part of a systematic pattern of power and control perpetrated by one </a:t>
            </a:r>
            <a:r>
              <a:rPr lang="en-US" altLang="en-US" sz="2400" dirty="0" smtClean="0">
                <a:latin typeface="+mj-lt"/>
                <a:cs typeface="Arial" panose="020B0604020202020204" pitchFamily="34" charset="0"/>
              </a:rPr>
              <a:t>intimate partner </a:t>
            </a:r>
            <a:r>
              <a:rPr lang="en-US" altLang="en-US" sz="2400" dirty="0">
                <a:latin typeface="+mj-lt"/>
                <a:cs typeface="Arial" panose="020B0604020202020204" pitchFamily="34" charset="0"/>
              </a:rPr>
              <a:t>against another. It includes physical violence, sexual violence, threats, economic, </a:t>
            </a:r>
            <a:r>
              <a:rPr lang="en-US" altLang="en-US" sz="2400" dirty="0" smtClean="0">
                <a:latin typeface="+mj-lt"/>
                <a:cs typeface="Arial" panose="020B0604020202020204" pitchFamily="34" charset="0"/>
              </a:rPr>
              <a:t>and emotional/psychological </a:t>
            </a:r>
            <a:r>
              <a:rPr lang="en-US" altLang="en-US" sz="2400" dirty="0">
                <a:latin typeface="+mj-lt"/>
                <a:cs typeface="Arial" panose="020B0604020202020204" pitchFamily="34" charset="0"/>
              </a:rPr>
              <a:t>abuse. The frequency and severity of domestic violence varies dramatically</a:t>
            </a:r>
            <a:r>
              <a:rPr lang="en-US" altLang="en-US" sz="2400" dirty="0" smtClean="0">
                <a:latin typeface="+mj-lt"/>
                <a:cs typeface="Arial" panose="020B0604020202020204" pitchFamily="34" charset="0"/>
              </a:rPr>
              <a:t>.</a:t>
            </a:r>
          </a:p>
          <a:p>
            <a:pPr>
              <a:lnSpc>
                <a:spcPct val="90000"/>
              </a:lnSpc>
            </a:pPr>
            <a:r>
              <a:rPr lang="en-US" sz="2400" dirty="0" smtClean="0"/>
              <a:t>Victims </a:t>
            </a:r>
            <a:r>
              <a:rPr lang="en-US" sz="2400" dirty="0"/>
              <a:t>of intimate partner violence are at increased risk of contracting HIV or other STI’s due to forced intercourse and/or prolonged exposure to stress. </a:t>
            </a:r>
            <a:r>
              <a:rPr lang="en-US" sz="2400" dirty="0" smtClean="0"/>
              <a:t>Intimate </a:t>
            </a:r>
            <a:r>
              <a:rPr lang="en-US" sz="2400" dirty="0"/>
              <a:t>partner victimization is correlated with a higher rate of depression and suicidal </a:t>
            </a:r>
            <a:r>
              <a:rPr lang="en-US" sz="2400" dirty="0" smtClean="0"/>
              <a:t>behavior. </a:t>
            </a:r>
            <a:r>
              <a:rPr lang="en-US" sz="2400" b="1" dirty="0" smtClean="0"/>
              <a:t>Only </a:t>
            </a:r>
            <a:r>
              <a:rPr lang="en-US" sz="2400" b="1" dirty="0"/>
              <a:t>34% of people who are injured by intimate partners receive medical care for their injuries.</a:t>
            </a:r>
            <a:endParaRPr lang="en-US" b="1" dirty="0"/>
          </a:p>
        </p:txBody>
      </p:sp>
    </p:spTree>
    <p:extLst>
      <p:ext uri="{BB962C8B-B14F-4D97-AF65-F5344CB8AC3E}">
        <p14:creationId xmlns:p14="http://schemas.microsoft.com/office/powerpoint/2010/main" val="4123461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Tennessee Domestic Violence Statistics</a:t>
            </a:r>
            <a:endParaRPr lang="en-US" dirty="0"/>
          </a:p>
        </p:txBody>
      </p:sp>
      <p:sp>
        <p:nvSpPr>
          <p:cNvPr id="3" name="Content Placeholder 2"/>
          <p:cNvSpPr>
            <a:spLocks noGrp="1"/>
          </p:cNvSpPr>
          <p:nvPr>
            <p:ph idx="1"/>
          </p:nvPr>
        </p:nvSpPr>
        <p:spPr>
          <a:xfrm>
            <a:off x="533400" y="1882254"/>
            <a:ext cx="8344585" cy="4876800"/>
          </a:xfrm>
        </p:spPr>
        <p:txBody>
          <a:bodyPr>
            <a:normAutofit lnSpcReduction="10000"/>
          </a:bodyPr>
          <a:lstStyle/>
          <a:p>
            <a:r>
              <a:rPr lang="en-US" sz="2400" b="1" dirty="0" smtClean="0"/>
              <a:t>39.6</a:t>
            </a:r>
            <a:r>
              <a:rPr lang="en-US" sz="2400" b="1" dirty="0"/>
              <a:t>%</a:t>
            </a:r>
            <a:r>
              <a:rPr lang="en-US" sz="2400" dirty="0"/>
              <a:t> of Tennessee </a:t>
            </a:r>
            <a:r>
              <a:rPr lang="en-US" sz="2400" dirty="0" smtClean="0"/>
              <a:t>women </a:t>
            </a:r>
            <a:r>
              <a:rPr lang="en-US" sz="2400" dirty="0"/>
              <a:t>and </a:t>
            </a:r>
            <a:r>
              <a:rPr lang="en-US" sz="2400" b="1" dirty="0"/>
              <a:t>36.8%</a:t>
            </a:r>
            <a:r>
              <a:rPr lang="en-US" sz="2400" dirty="0"/>
              <a:t> of Tennessee </a:t>
            </a:r>
            <a:r>
              <a:rPr lang="en-US" sz="2400" dirty="0" smtClean="0"/>
              <a:t>men experience </a:t>
            </a:r>
            <a:r>
              <a:rPr lang="en-US" sz="2400" dirty="0"/>
              <a:t>intimate partner physical violence, intimate partner rape and/or intimate partner stalking in </a:t>
            </a:r>
            <a:r>
              <a:rPr lang="en-US" sz="2400" b="1" dirty="0"/>
              <a:t>their lifetimes</a:t>
            </a:r>
            <a:r>
              <a:rPr lang="en-US" sz="2400" dirty="0"/>
              <a:t>. </a:t>
            </a:r>
          </a:p>
          <a:p>
            <a:r>
              <a:rPr lang="en-US" sz="2400" b="1" dirty="0" smtClean="0"/>
              <a:t>90</a:t>
            </a:r>
            <a:r>
              <a:rPr lang="en-US" sz="2400" dirty="0" smtClean="0"/>
              <a:t> </a:t>
            </a:r>
            <a:r>
              <a:rPr lang="en-US" sz="2400" dirty="0"/>
              <a:t>Tennesseans were murdered in domestic violence incidents in 2020</a:t>
            </a:r>
            <a:r>
              <a:rPr lang="en-US" sz="2400" dirty="0" smtClean="0"/>
              <a:t>.</a:t>
            </a:r>
          </a:p>
          <a:p>
            <a:r>
              <a:rPr lang="en-US" sz="2400" dirty="0" smtClean="0"/>
              <a:t> </a:t>
            </a:r>
            <a:r>
              <a:rPr lang="en-US" sz="2400" dirty="0"/>
              <a:t>Firearms were used in approximately </a:t>
            </a:r>
            <a:r>
              <a:rPr lang="en-US" sz="2400" b="1" dirty="0"/>
              <a:t>60</a:t>
            </a:r>
            <a:r>
              <a:rPr lang="en-US" sz="2400" b="1" dirty="0" smtClean="0"/>
              <a:t>%</a:t>
            </a:r>
            <a:r>
              <a:rPr lang="en-US" sz="2400" dirty="0" smtClean="0"/>
              <a:t> </a:t>
            </a:r>
            <a:r>
              <a:rPr lang="en-US" sz="2400" dirty="0"/>
              <a:t>of these </a:t>
            </a:r>
            <a:r>
              <a:rPr lang="en-US" sz="2400" dirty="0" smtClean="0"/>
              <a:t>homicides</a:t>
            </a:r>
            <a:endParaRPr lang="en-US" sz="2400" dirty="0"/>
          </a:p>
          <a:p>
            <a:r>
              <a:rPr lang="en-US" sz="2400" dirty="0" smtClean="0"/>
              <a:t> Tennessee </a:t>
            </a:r>
            <a:r>
              <a:rPr lang="en-US" sz="2400" dirty="0"/>
              <a:t>law enforcement responded to </a:t>
            </a:r>
            <a:r>
              <a:rPr lang="en-US" sz="2400" b="1" dirty="0"/>
              <a:t>69,385</a:t>
            </a:r>
            <a:r>
              <a:rPr lang="en-US" sz="2400" dirty="0"/>
              <a:t> reports of domestic violence in </a:t>
            </a:r>
            <a:r>
              <a:rPr lang="en-US" sz="2400" dirty="0" smtClean="0"/>
              <a:t>2020.  </a:t>
            </a:r>
          </a:p>
          <a:p>
            <a:r>
              <a:rPr lang="en-US" sz="2400" dirty="0" smtClean="0"/>
              <a:t>In </a:t>
            </a:r>
            <a:r>
              <a:rPr lang="en-US" sz="2400" dirty="0"/>
              <a:t>2020, </a:t>
            </a:r>
            <a:r>
              <a:rPr lang="en-US" sz="2400" b="1" dirty="0"/>
              <a:t>1,420</a:t>
            </a:r>
            <a:r>
              <a:rPr lang="en-US" sz="2400" dirty="0"/>
              <a:t> domestic violence abductions were reported by Tennessee law </a:t>
            </a:r>
            <a:r>
              <a:rPr lang="en-US" sz="2400" dirty="0" smtClean="0"/>
              <a:t>enforcement.</a:t>
            </a:r>
          </a:p>
          <a:p>
            <a:endParaRPr lang="en-US" dirty="0"/>
          </a:p>
        </p:txBody>
      </p:sp>
    </p:spTree>
    <p:extLst>
      <p:ext uri="{BB962C8B-B14F-4D97-AF65-F5344CB8AC3E}">
        <p14:creationId xmlns:p14="http://schemas.microsoft.com/office/powerpoint/2010/main" val="33742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wheel(1)">
                                      <p:cBhvr>
                                        <p:cTn id="5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Tennessee Domestic Violence Statistics</a:t>
            </a:r>
            <a:endParaRPr lang="en-US" dirty="0"/>
          </a:p>
        </p:txBody>
      </p:sp>
      <p:sp>
        <p:nvSpPr>
          <p:cNvPr id="3" name="Content Placeholder 2"/>
          <p:cNvSpPr>
            <a:spLocks noGrp="1"/>
          </p:cNvSpPr>
          <p:nvPr>
            <p:ph idx="1"/>
          </p:nvPr>
        </p:nvSpPr>
        <p:spPr>
          <a:xfrm>
            <a:off x="609600" y="2133600"/>
            <a:ext cx="8344585" cy="4876800"/>
          </a:xfrm>
        </p:spPr>
        <p:txBody>
          <a:bodyPr>
            <a:normAutofit/>
          </a:bodyPr>
          <a:lstStyle/>
          <a:p>
            <a:r>
              <a:rPr lang="en-US" sz="2400" dirty="0" smtClean="0"/>
              <a:t>In </a:t>
            </a:r>
            <a:r>
              <a:rPr lang="en-US" sz="2400" dirty="0"/>
              <a:t>2020, intimate partners committed </a:t>
            </a:r>
            <a:r>
              <a:rPr lang="en-US" sz="2400" b="1" dirty="0"/>
              <a:t>613</a:t>
            </a:r>
            <a:r>
              <a:rPr lang="en-US" sz="2400" dirty="0"/>
              <a:t> forcible rapes that were reported to law </a:t>
            </a:r>
            <a:r>
              <a:rPr lang="en-US" sz="2400" dirty="0" smtClean="0"/>
              <a:t>enforcement.</a:t>
            </a:r>
          </a:p>
          <a:p>
            <a:r>
              <a:rPr lang="en-US" sz="2400" dirty="0" smtClean="0"/>
              <a:t>On </a:t>
            </a:r>
            <a:r>
              <a:rPr lang="en-US" sz="2400" dirty="0"/>
              <a:t>one day in 2020, 91% of the domestic violence service providers in Tennessee served </a:t>
            </a:r>
            <a:r>
              <a:rPr lang="en-US" sz="2400" b="1" dirty="0"/>
              <a:t>1,157</a:t>
            </a:r>
            <a:r>
              <a:rPr lang="en-US" sz="2400" dirty="0"/>
              <a:t> victims of domestic violence and received </a:t>
            </a:r>
            <a:r>
              <a:rPr lang="en-US" sz="2400" b="1" dirty="0"/>
              <a:t>259</a:t>
            </a:r>
            <a:r>
              <a:rPr lang="en-US" sz="2400" dirty="0"/>
              <a:t> hotline calls. </a:t>
            </a:r>
            <a:r>
              <a:rPr lang="en-US" sz="2400" b="1" dirty="0"/>
              <a:t>Seventy-one</a:t>
            </a:r>
            <a:r>
              <a:rPr lang="en-US" sz="2400" dirty="0"/>
              <a:t> requests for services went unmet due to lack of </a:t>
            </a:r>
            <a:r>
              <a:rPr lang="en-US" sz="2400" dirty="0" smtClean="0"/>
              <a:t>resources.</a:t>
            </a:r>
          </a:p>
          <a:p>
            <a:r>
              <a:rPr lang="en-US" sz="2400" dirty="0" smtClean="0"/>
              <a:t>Between </a:t>
            </a:r>
            <a:r>
              <a:rPr lang="en-US" sz="2400" dirty="0"/>
              <a:t>2009 and 2017, there were </a:t>
            </a:r>
            <a:r>
              <a:rPr lang="en-US" sz="2400" b="1" dirty="0"/>
              <a:t>836</a:t>
            </a:r>
            <a:r>
              <a:rPr lang="en-US" sz="2400" dirty="0"/>
              <a:t> domestic violence murders in </a:t>
            </a:r>
            <a:r>
              <a:rPr lang="en-US" sz="2400" dirty="0" smtClean="0"/>
              <a:t>Tennessee.</a:t>
            </a:r>
            <a:endParaRPr lang="en-US" sz="2400" dirty="0"/>
          </a:p>
          <a:p>
            <a:endParaRPr lang="en-US" dirty="0"/>
          </a:p>
        </p:txBody>
      </p:sp>
    </p:spTree>
    <p:extLst>
      <p:ext uri="{BB962C8B-B14F-4D97-AF65-F5344CB8AC3E}">
        <p14:creationId xmlns:p14="http://schemas.microsoft.com/office/powerpoint/2010/main" val="39860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589199" cy="1280890"/>
          </a:xfrm>
        </p:spPr>
        <p:txBody>
          <a:bodyPr>
            <a:normAutofit/>
          </a:bodyPr>
          <a:lstStyle/>
          <a:p>
            <a:r>
              <a:rPr lang="en-US" b="1" dirty="0" smtClean="0"/>
              <a:t>USA </a:t>
            </a:r>
            <a:r>
              <a:rPr lang="en-US" b="1" dirty="0"/>
              <a:t>Domestic Violence Statistics</a:t>
            </a:r>
            <a:endParaRPr lang="en-US" dirty="0"/>
          </a:p>
        </p:txBody>
      </p:sp>
      <p:sp>
        <p:nvSpPr>
          <p:cNvPr id="3" name="Content Placeholder 2"/>
          <p:cNvSpPr>
            <a:spLocks noGrp="1"/>
          </p:cNvSpPr>
          <p:nvPr>
            <p:ph idx="1"/>
          </p:nvPr>
        </p:nvSpPr>
        <p:spPr>
          <a:xfrm>
            <a:off x="838200" y="1683498"/>
            <a:ext cx="8077200" cy="5098301"/>
          </a:xfrm>
        </p:spPr>
        <p:txBody>
          <a:bodyPr>
            <a:normAutofit/>
          </a:bodyPr>
          <a:lstStyle/>
          <a:p>
            <a:r>
              <a:rPr lang="en-US" sz="2400" dirty="0" smtClean="0"/>
              <a:t>In </a:t>
            </a:r>
            <a:r>
              <a:rPr lang="en-US" sz="2400" dirty="0"/>
              <a:t>the United States, more than </a:t>
            </a:r>
            <a:r>
              <a:rPr lang="en-US" sz="2400" b="1" dirty="0"/>
              <a:t>10 million </a:t>
            </a:r>
            <a:r>
              <a:rPr lang="en-US" sz="2400" dirty="0"/>
              <a:t>adults experience domestic violence annually. </a:t>
            </a:r>
            <a:endParaRPr lang="en-US" sz="2400" dirty="0" smtClean="0"/>
          </a:p>
          <a:p>
            <a:r>
              <a:rPr lang="en-US" sz="2400" dirty="0" smtClean="0"/>
              <a:t>If </a:t>
            </a:r>
            <a:r>
              <a:rPr lang="en-US" sz="2400" dirty="0"/>
              <a:t>each of these adults experienced only once incidence of violence, an adult in the US would experience violence every three seconds. </a:t>
            </a:r>
            <a:endParaRPr lang="en-US" sz="2400" dirty="0" smtClean="0"/>
          </a:p>
          <a:p>
            <a:r>
              <a:rPr lang="en-US" sz="2400" b="1" dirty="0" smtClean="0"/>
              <a:t>1 </a:t>
            </a:r>
            <a:r>
              <a:rPr lang="en-US" sz="2400" b="1" dirty="0"/>
              <a:t>in 4 women </a:t>
            </a:r>
            <a:r>
              <a:rPr lang="en-US" sz="2400" dirty="0"/>
              <a:t>and </a:t>
            </a:r>
            <a:r>
              <a:rPr lang="en-US" sz="2400" b="1" dirty="0"/>
              <a:t>1 in 10 men </a:t>
            </a:r>
            <a:r>
              <a:rPr lang="en-US" sz="2400" dirty="0"/>
              <a:t>experience sexual violence, physical violence and/or stalking by an intimate partner during their </a:t>
            </a:r>
            <a:r>
              <a:rPr lang="en-US" sz="2400" dirty="0" smtClean="0"/>
              <a:t>lifetime with ‘IPV-related impact’ such as being concerned for their safety, </a:t>
            </a:r>
            <a:r>
              <a:rPr lang="en-US" sz="2400" dirty="0"/>
              <a:t>PTSD symptoms, injury, or needing victim services. </a:t>
            </a:r>
            <a:r>
              <a:rPr lang="en-US" sz="2400" dirty="0" smtClean="0"/>
              <a:t> </a:t>
            </a:r>
          </a:p>
          <a:p>
            <a:endParaRPr lang="en-US" sz="2400" dirty="0"/>
          </a:p>
          <a:p>
            <a:endParaRPr lang="en-US" dirty="0"/>
          </a:p>
        </p:txBody>
      </p:sp>
    </p:spTree>
    <p:extLst>
      <p:ext uri="{BB962C8B-B14F-4D97-AF65-F5344CB8AC3E}">
        <p14:creationId xmlns:p14="http://schemas.microsoft.com/office/powerpoint/2010/main" val="1981324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2133600"/>
            <a:ext cx="8077200" cy="4495800"/>
          </a:xfrm>
        </p:spPr>
        <p:txBody>
          <a:bodyPr>
            <a:normAutofit/>
          </a:bodyPr>
          <a:lstStyle/>
          <a:p>
            <a:r>
              <a:rPr lang="en-US" sz="2800" dirty="0"/>
              <a:t>Approximately </a:t>
            </a:r>
            <a:r>
              <a:rPr lang="en-US" sz="2800" b="1" dirty="0"/>
              <a:t>1 in 5 </a:t>
            </a:r>
            <a:r>
              <a:rPr lang="en-US" sz="2800" dirty="0"/>
              <a:t>female victims and </a:t>
            </a:r>
            <a:r>
              <a:rPr lang="en-US" sz="2800" b="1" dirty="0"/>
              <a:t>1 in 20 </a:t>
            </a:r>
            <a:r>
              <a:rPr lang="en-US" sz="2800" dirty="0"/>
              <a:t>male victims need medical care.</a:t>
            </a:r>
          </a:p>
          <a:p>
            <a:r>
              <a:rPr lang="en-US" sz="2800" dirty="0"/>
              <a:t>Female victims sustain injuries </a:t>
            </a:r>
            <a:r>
              <a:rPr lang="en-US" sz="2800" b="1" dirty="0"/>
              <a:t>3x</a:t>
            </a:r>
            <a:r>
              <a:rPr lang="en-US" sz="2800" dirty="0"/>
              <a:t> more often than male victims. </a:t>
            </a:r>
          </a:p>
          <a:p>
            <a:r>
              <a:rPr lang="en-US" sz="2800" b="1" dirty="0"/>
              <a:t>1 in 5 </a:t>
            </a:r>
            <a:r>
              <a:rPr lang="en-US" sz="2800" dirty="0"/>
              <a:t>female victims and </a:t>
            </a:r>
            <a:r>
              <a:rPr lang="en-US" sz="2800" b="1" dirty="0"/>
              <a:t>1 in 9 </a:t>
            </a:r>
            <a:r>
              <a:rPr lang="en-US" sz="2800" dirty="0"/>
              <a:t>male victims need legal services.</a:t>
            </a:r>
          </a:p>
          <a:p>
            <a:r>
              <a:rPr lang="en-US" sz="2800" dirty="0"/>
              <a:t> </a:t>
            </a:r>
            <a:r>
              <a:rPr lang="en-US" sz="2800" b="1" dirty="0"/>
              <a:t>23.2%</a:t>
            </a:r>
            <a:r>
              <a:rPr lang="en-US" sz="2800" dirty="0"/>
              <a:t> of women and </a:t>
            </a:r>
            <a:r>
              <a:rPr lang="en-US" sz="2800" b="1" dirty="0"/>
              <a:t>13.9%</a:t>
            </a:r>
            <a:r>
              <a:rPr lang="en-US" sz="2800" dirty="0"/>
              <a:t> of men have experienced severe physical violence by an intimate partner during their lifetime.</a:t>
            </a:r>
          </a:p>
          <a:p>
            <a:endParaRPr lang="en-US" sz="2800" dirty="0"/>
          </a:p>
        </p:txBody>
      </p:sp>
      <p:sp>
        <p:nvSpPr>
          <p:cNvPr id="4" name="Title 1"/>
          <p:cNvSpPr>
            <a:spLocks noGrp="1"/>
          </p:cNvSpPr>
          <p:nvPr>
            <p:ph type="title"/>
          </p:nvPr>
        </p:nvSpPr>
        <p:spPr>
          <a:xfrm>
            <a:off x="1905000" y="381000"/>
            <a:ext cx="6589199" cy="1280890"/>
          </a:xfrm>
        </p:spPr>
        <p:txBody>
          <a:bodyPr>
            <a:normAutofit/>
          </a:bodyPr>
          <a:lstStyle/>
          <a:p>
            <a:r>
              <a:rPr lang="en-US" b="1" dirty="0" smtClean="0"/>
              <a:t>USA </a:t>
            </a:r>
            <a:r>
              <a:rPr lang="en-US" b="1" dirty="0"/>
              <a:t>Domestic Violence Statistics</a:t>
            </a:r>
            <a:endParaRPr lang="en-US" dirty="0"/>
          </a:p>
        </p:txBody>
      </p:sp>
    </p:spTree>
    <p:extLst>
      <p:ext uri="{BB962C8B-B14F-4D97-AF65-F5344CB8AC3E}">
        <p14:creationId xmlns:p14="http://schemas.microsoft.com/office/powerpoint/2010/main" val="5899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anim calcmode="lin" valueType="num">
                                      <p:cBhvr>
                                        <p:cTn id="26"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589199" cy="1280890"/>
          </a:xfrm>
        </p:spPr>
        <p:txBody>
          <a:bodyPr>
            <a:normAutofit/>
          </a:bodyPr>
          <a:lstStyle/>
          <a:p>
            <a:r>
              <a:rPr lang="en-US" b="1" dirty="0" smtClean="0"/>
              <a:t>USA </a:t>
            </a:r>
            <a:r>
              <a:rPr lang="en-US" b="1" dirty="0"/>
              <a:t>Domestic Violence </a:t>
            </a:r>
            <a:r>
              <a:rPr lang="en-US" b="1" dirty="0" smtClean="0"/>
              <a:t>Statistics Continues</a:t>
            </a:r>
            <a:endParaRPr lang="en-US" dirty="0"/>
          </a:p>
        </p:txBody>
      </p:sp>
      <p:sp>
        <p:nvSpPr>
          <p:cNvPr id="3" name="Content Placeholder 2"/>
          <p:cNvSpPr>
            <a:spLocks noGrp="1"/>
          </p:cNvSpPr>
          <p:nvPr>
            <p:ph idx="1"/>
          </p:nvPr>
        </p:nvSpPr>
        <p:spPr>
          <a:xfrm>
            <a:off x="609600" y="1661890"/>
            <a:ext cx="8305800" cy="5098301"/>
          </a:xfrm>
        </p:spPr>
        <p:txBody>
          <a:bodyPr>
            <a:normAutofit fontScale="92500" lnSpcReduction="10000"/>
          </a:bodyPr>
          <a:lstStyle/>
          <a:p>
            <a:pPr marL="0" indent="0">
              <a:buNone/>
            </a:pPr>
            <a:endParaRPr lang="en-US" dirty="0" smtClean="0"/>
          </a:p>
          <a:p>
            <a:r>
              <a:rPr lang="en-US" sz="2400" dirty="0"/>
              <a:t>From 2016 through 2018 the number of intimate partner violence victimizations in the </a:t>
            </a:r>
            <a:r>
              <a:rPr lang="en-US" sz="2400" dirty="0" smtClean="0"/>
              <a:t>United States </a:t>
            </a:r>
            <a:r>
              <a:rPr lang="en-US" sz="2400" dirty="0"/>
              <a:t>increased </a:t>
            </a:r>
            <a:r>
              <a:rPr lang="en-US" sz="2400" b="1" dirty="0"/>
              <a:t>42</a:t>
            </a:r>
            <a:r>
              <a:rPr lang="en-US" sz="2400" b="1" dirty="0" smtClean="0"/>
              <a:t>%</a:t>
            </a:r>
            <a:r>
              <a:rPr lang="en-US" sz="2400" dirty="0" smtClean="0"/>
              <a:t>.</a:t>
            </a:r>
            <a:endParaRPr lang="en-US" sz="2400" dirty="0"/>
          </a:p>
          <a:p>
            <a:r>
              <a:rPr lang="en-US" sz="2400" dirty="0" smtClean="0"/>
              <a:t>On </a:t>
            </a:r>
            <a:r>
              <a:rPr lang="en-US" sz="2400" dirty="0"/>
              <a:t>a typical day, domestic violence hotlines nationwide receive over </a:t>
            </a:r>
            <a:r>
              <a:rPr lang="en-US" sz="2400" b="1" dirty="0"/>
              <a:t>19,000 </a:t>
            </a:r>
            <a:r>
              <a:rPr lang="en-US" sz="2400" dirty="0"/>
              <a:t>calls</a:t>
            </a:r>
            <a:r>
              <a:rPr lang="en-US" sz="2400" dirty="0" smtClean="0"/>
              <a:t>.</a:t>
            </a:r>
            <a:endParaRPr lang="en-US" sz="2400" dirty="0"/>
          </a:p>
          <a:p>
            <a:r>
              <a:rPr lang="en-US" sz="2400" dirty="0" smtClean="0"/>
              <a:t>An </a:t>
            </a:r>
            <a:r>
              <a:rPr lang="en-US" sz="2400" dirty="0"/>
              <a:t>abuser’s access to a firearm increases the risk of intimate partner </a:t>
            </a:r>
            <a:r>
              <a:rPr lang="en-US" sz="2400" dirty="0" smtClean="0"/>
              <a:t> </a:t>
            </a:r>
            <a:r>
              <a:rPr lang="en-US" sz="2400" dirty="0"/>
              <a:t>by </a:t>
            </a:r>
            <a:r>
              <a:rPr lang="en-US" sz="2400" b="1" dirty="0"/>
              <a:t>400</a:t>
            </a:r>
            <a:r>
              <a:rPr lang="en-US" sz="2400" dirty="0" smtClean="0"/>
              <a:t>%.</a:t>
            </a:r>
            <a:endParaRPr lang="en-US" sz="2400" dirty="0"/>
          </a:p>
          <a:p>
            <a:r>
              <a:rPr lang="en-US" sz="2400" dirty="0" smtClean="0"/>
              <a:t>In </a:t>
            </a:r>
            <a:r>
              <a:rPr lang="en-US" sz="2400" dirty="0"/>
              <a:t>2018, partner violence accounted for 20% of all violent </a:t>
            </a:r>
            <a:r>
              <a:rPr lang="en-US" sz="2400" dirty="0" smtClean="0"/>
              <a:t>crime.</a:t>
            </a:r>
            <a:endParaRPr lang="en-US" sz="2400" dirty="0"/>
          </a:p>
          <a:p>
            <a:r>
              <a:rPr lang="en-US" sz="2400" dirty="0" smtClean="0"/>
              <a:t> </a:t>
            </a:r>
            <a:r>
              <a:rPr lang="en-US" sz="2400" dirty="0"/>
              <a:t>Intimate partner violence is most common against women between the ages of </a:t>
            </a:r>
            <a:r>
              <a:rPr lang="en-US" sz="2400" dirty="0" smtClean="0"/>
              <a:t>18-24.</a:t>
            </a:r>
            <a:endParaRPr lang="en-US" sz="2400" dirty="0"/>
          </a:p>
          <a:p>
            <a:r>
              <a:rPr lang="en-US" sz="2400" b="1" dirty="0" smtClean="0"/>
              <a:t>19</a:t>
            </a:r>
            <a:r>
              <a:rPr lang="en-US" sz="2400" b="1" dirty="0"/>
              <a:t>% </a:t>
            </a:r>
            <a:r>
              <a:rPr lang="en-US" sz="2400" dirty="0"/>
              <a:t>of intimate partner violence involves a weapon.</a:t>
            </a:r>
          </a:p>
        </p:txBody>
      </p:sp>
    </p:spTree>
    <p:extLst>
      <p:ext uri="{BB962C8B-B14F-4D97-AF65-F5344CB8AC3E}">
        <p14:creationId xmlns:p14="http://schemas.microsoft.com/office/powerpoint/2010/main" val="3424430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952</TotalTime>
  <Words>2772</Words>
  <Application>Microsoft Office PowerPoint</Application>
  <PresentationFormat>On-screen Show (4:3)</PresentationFormat>
  <Paragraphs>179</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Castellar</vt:lpstr>
      <vt:lpstr>Century Gothic</vt:lpstr>
      <vt:lpstr>Wingdings</vt:lpstr>
      <vt:lpstr>Wingdings 3</vt:lpstr>
      <vt:lpstr>Wisp</vt:lpstr>
      <vt:lpstr>Domestic Violence law</vt:lpstr>
      <vt:lpstr>Answer these questions. National Coalition Against Domestic Violence</vt:lpstr>
      <vt:lpstr>Answer these questions….</vt:lpstr>
      <vt:lpstr>What is Domestic violence?</vt:lpstr>
      <vt:lpstr>Tennessee Domestic Violence Statistics</vt:lpstr>
      <vt:lpstr>Tennessee Domestic Violence Statistics</vt:lpstr>
      <vt:lpstr>USA Domestic Violence Statistics</vt:lpstr>
      <vt:lpstr>USA Domestic Violence Statistics</vt:lpstr>
      <vt:lpstr>USA Domestic Violence Statistics Continues</vt:lpstr>
      <vt:lpstr>Stalking </vt:lpstr>
      <vt:lpstr>USSC case was argued last Wednesday on the Counterman case.</vt:lpstr>
      <vt:lpstr>What are the warning signs?</vt:lpstr>
      <vt:lpstr>myths and misconceptions</vt:lpstr>
      <vt:lpstr>Why do victims stay?</vt:lpstr>
      <vt:lpstr>What ways do we, magistrates, based our determination on?</vt:lpstr>
      <vt:lpstr>Information</vt:lpstr>
      <vt:lpstr>Circumstantial Evidence </vt:lpstr>
      <vt:lpstr>Civilian Affiants for Domestic Violence</vt:lpstr>
      <vt:lpstr>Break………………</vt:lpstr>
      <vt:lpstr>What is the law?  36-3-601.  Part definitions</vt:lpstr>
      <vt:lpstr>Questions</vt:lpstr>
      <vt:lpstr>"Preferred response“ TCA 36-3-619</vt:lpstr>
      <vt:lpstr>Factors</vt:lpstr>
      <vt:lpstr>Domestic Violence Law Bond Conditions</vt:lpstr>
      <vt:lpstr>Domestic Violence Law Bond Conditions</vt:lpstr>
      <vt:lpstr>Aggravate Assault</vt:lpstr>
      <vt:lpstr>Strangulation</vt:lpstr>
      <vt:lpstr>New law for Domestic Violence as of July 1, 2022.</vt:lpstr>
      <vt:lpstr>New law for Domestic Violence as of July 1, 2022.</vt:lpstr>
      <vt:lpstr>Question?</vt:lpstr>
      <vt:lpstr>What happens if the Magistrate determines that there was not probable cause for the arrest, BUT the DV suspect has been detained by the Officer?</vt:lpstr>
      <vt:lpstr>Ex Parte Order of Protection TCA 36-3-305</vt:lpstr>
      <vt:lpstr>Immediate and present Danger</vt:lpstr>
      <vt:lpstr>Immediate and present Danger</vt:lpstr>
      <vt:lpstr>Immediate and present Danger</vt:lpstr>
      <vt:lpstr>Any questions or comments?</vt:lpstr>
    </vt:vector>
  </TitlesOfParts>
  <Company>Vanderbilt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Probable Cause and Reasonable Suspicion</dc:title>
  <dc:creator>harvildw</dc:creator>
  <cp:lastModifiedBy>dharville</cp:lastModifiedBy>
  <cp:revision>96</cp:revision>
  <dcterms:created xsi:type="dcterms:W3CDTF">2013-06-14T17:26:10Z</dcterms:created>
  <dcterms:modified xsi:type="dcterms:W3CDTF">2023-07-05T14:25:10Z</dcterms:modified>
</cp:coreProperties>
</file>