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ppt/theme/themeOverride7.xml" ContentType="application/vnd.openxmlformats-officedocument.themeOverride+xml"/>
  <Override PartName="/ppt/notesSlides/notesSlide24.xml" ContentType="application/vnd.openxmlformats-officedocument.presentationml.notesSlide+xml"/>
  <Override PartName="/ppt/theme/themeOverride8.xml" ContentType="application/vnd.openxmlformats-officedocument.themeOverride+xml"/>
  <Override PartName="/ppt/notesSlides/notesSlide25.xml" ContentType="application/vnd.openxmlformats-officedocument.presentationml.notesSlide+xml"/>
  <Override PartName="/ppt/theme/themeOverride9.xml" ContentType="application/vnd.openxmlformats-officedocument.themeOverride+xml"/>
  <Override PartName="/ppt/notesSlides/notesSlide26.xml" ContentType="application/vnd.openxmlformats-officedocument.presentationml.notesSlide+xml"/>
  <Override PartName="/ppt/theme/themeOverride10.xml" ContentType="application/vnd.openxmlformats-officedocument.themeOverride+xml"/>
  <Override PartName="/ppt/notesSlides/notesSlide27.xml" ContentType="application/vnd.openxmlformats-officedocument.presentationml.notesSlide+xml"/>
  <Override PartName="/ppt/theme/themeOverride11.xml" ContentType="application/vnd.openxmlformats-officedocument.themeOverride+xml"/>
  <Override PartName="/ppt/notesSlides/notesSlide28.xml" ContentType="application/vnd.openxmlformats-officedocument.presentationml.notesSlide+xml"/>
  <Override PartName="/ppt/theme/themeOverride12.xml" ContentType="application/vnd.openxmlformats-officedocument.themeOverride+xml"/>
  <Override PartName="/ppt/notesSlides/notesSlide29.xml" ContentType="application/vnd.openxmlformats-officedocument.presentationml.notesSlide+xml"/>
  <Override PartName="/ppt/theme/themeOverride13.xml" ContentType="application/vnd.openxmlformats-officedocument.themeOverride+xml"/>
  <Override PartName="/ppt/notesSlides/notesSlide30.xml" ContentType="application/vnd.openxmlformats-officedocument.presentationml.notesSlide+xml"/>
  <Override PartName="/ppt/theme/themeOverride14.xml" ContentType="application/vnd.openxmlformats-officedocument.themeOverride+xml"/>
  <Override PartName="/ppt/notesSlides/notesSlide31.xml" ContentType="application/vnd.openxmlformats-officedocument.presentationml.notesSlide+xml"/>
  <Override PartName="/ppt/theme/themeOverride15.xml" ContentType="application/vnd.openxmlformats-officedocument.themeOverride+xml"/>
  <Override PartName="/ppt/notesSlides/notesSlide32.xml" ContentType="application/vnd.openxmlformats-officedocument.presentationml.notesSlide+xml"/>
  <Override PartName="/ppt/theme/themeOverride16.xml" ContentType="application/vnd.openxmlformats-officedocument.themeOverride+xml"/>
  <Override PartName="/ppt/notesSlides/notesSlide33.xml" ContentType="application/vnd.openxmlformats-officedocument.presentationml.notesSlide+xml"/>
  <Override PartName="/ppt/theme/themeOverride17.xml" ContentType="application/vnd.openxmlformats-officedocument.themeOverride+xml"/>
  <Override PartName="/ppt/notesSlides/notesSlide34.xml" ContentType="application/vnd.openxmlformats-officedocument.presentationml.notesSlide+xml"/>
  <Override PartName="/ppt/theme/themeOverride18.xml" ContentType="application/vnd.openxmlformats-officedocument.themeOverride+xml"/>
  <Override PartName="/ppt/notesSlides/notesSlide35.xml" ContentType="application/vnd.openxmlformats-officedocument.presentationml.notesSlide+xml"/>
  <Override PartName="/ppt/theme/themeOverride19.xml" ContentType="application/vnd.openxmlformats-officedocument.themeOverride+xml"/>
  <Override PartName="/ppt/notesSlides/notesSlide36.xml" ContentType="application/vnd.openxmlformats-officedocument.presentationml.notesSlide+xml"/>
  <Override PartName="/ppt/theme/themeOverride20.xml" ContentType="application/vnd.openxmlformats-officedocument.themeOverride+xml"/>
  <Override PartName="/ppt/notesSlides/notesSlide37.xml" ContentType="application/vnd.openxmlformats-officedocument.presentationml.notesSlide+xml"/>
  <Override PartName="/ppt/theme/themeOverride2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2.xml" ContentType="application/vnd.openxmlformats-officedocument.themeOverride+xml"/>
  <Override PartName="/ppt/notesSlides/notesSlide40.xml" ContentType="application/vnd.openxmlformats-officedocument.presentationml.notesSlide+xml"/>
  <Override PartName="/ppt/theme/themeOverride23.xml" ContentType="application/vnd.openxmlformats-officedocument.themeOverride+xml"/>
  <Override PartName="/ppt/notesSlides/notesSlide41.xml" ContentType="application/vnd.openxmlformats-officedocument.presentationml.notesSlide+xml"/>
  <Override PartName="/ppt/theme/themeOverride24.xml" ContentType="application/vnd.openxmlformats-officedocument.themeOverride+xml"/>
  <Override PartName="/ppt/notesSlides/notesSlide42.xml" ContentType="application/vnd.openxmlformats-officedocument.presentationml.notesSlide+xml"/>
  <Override PartName="/ppt/theme/themeOverride25.xml" ContentType="application/vnd.openxmlformats-officedocument.themeOverr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12" r:id="rId3"/>
    <p:sldId id="322" r:id="rId4"/>
    <p:sldId id="306" r:id="rId5"/>
    <p:sldId id="279" r:id="rId6"/>
    <p:sldId id="291" r:id="rId7"/>
    <p:sldId id="285" r:id="rId8"/>
    <p:sldId id="286" r:id="rId9"/>
    <p:sldId id="343" r:id="rId10"/>
    <p:sldId id="326" r:id="rId11"/>
    <p:sldId id="327" r:id="rId12"/>
    <p:sldId id="332" r:id="rId13"/>
    <p:sldId id="333" r:id="rId14"/>
    <p:sldId id="328" r:id="rId15"/>
    <p:sldId id="329" r:id="rId16"/>
    <p:sldId id="330" r:id="rId17"/>
    <p:sldId id="331" r:id="rId18"/>
    <p:sldId id="334" r:id="rId19"/>
    <p:sldId id="323" r:id="rId20"/>
    <p:sldId id="360" r:id="rId21"/>
    <p:sldId id="324" r:id="rId22"/>
    <p:sldId id="336" r:id="rId23"/>
    <p:sldId id="337" r:id="rId24"/>
    <p:sldId id="345" r:id="rId25"/>
    <p:sldId id="335" r:id="rId26"/>
    <p:sldId id="338" r:id="rId27"/>
    <p:sldId id="344" r:id="rId28"/>
    <p:sldId id="339" r:id="rId29"/>
    <p:sldId id="346" r:id="rId30"/>
    <p:sldId id="340" r:id="rId31"/>
    <p:sldId id="341" r:id="rId32"/>
    <p:sldId id="342" r:id="rId33"/>
    <p:sldId id="356" r:id="rId34"/>
    <p:sldId id="347" r:id="rId35"/>
    <p:sldId id="348" r:id="rId36"/>
    <p:sldId id="349" r:id="rId37"/>
    <p:sldId id="350" r:id="rId38"/>
    <p:sldId id="351" r:id="rId39"/>
    <p:sldId id="352" r:id="rId40"/>
    <p:sldId id="354" r:id="rId41"/>
    <p:sldId id="355" r:id="rId42"/>
    <p:sldId id="357" r:id="rId43"/>
    <p:sldId id="358" r:id="rId44"/>
    <p:sldId id="3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7" d="100"/>
          <a:sy n="97" d="100"/>
        </p:scale>
        <p:origin x="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32019-A155-4E34-94C1-24EE269238FB}"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039A4-E2C6-4CAC-9D48-1B6D654C0F34}" type="slidenum">
              <a:rPr lang="en-US" smtClean="0"/>
              <a:t>‹#›</a:t>
            </a:fld>
            <a:endParaRPr lang="en-US"/>
          </a:p>
        </p:txBody>
      </p:sp>
    </p:spTree>
    <p:extLst>
      <p:ext uri="{BB962C8B-B14F-4D97-AF65-F5344CB8AC3E}">
        <p14:creationId xmlns:p14="http://schemas.microsoft.com/office/powerpoint/2010/main" val="162356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039A4-E2C6-4CAC-9D48-1B6D654C0F34}" type="slidenum">
              <a:rPr lang="en-US" smtClean="0"/>
              <a:t>1</a:t>
            </a:fld>
            <a:endParaRPr lang="en-US"/>
          </a:p>
        </p:txBody>
      </p:sp>
    </p:spTree>
    <p:extLst>
      <p:ext uri="{BB962C8B-B14F-4D97-AF65-F5344CB8AC3E}">
        <p14:creationId xmlns:p14="http://schemas.microsoft.com/office/powerpoint/2010/main" val="347990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984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7752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2738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346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9410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4260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527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878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Domestic relationship NOT REQUIRED if the victim is a stalking or sexual assault victim. </a:t>
            </a:r>
          </a:p>
          <a:p>
            <a:r>
              <a:rPr lang="en-US" dirty="0"/>
              <a:t>OP hearings are civil.  We cannot get involved in those hearings.  </a:t>
            </a:r>
          </a:p>
          <a:p>
            <a:r>
              <a:rPr lang="en-US" dirty="0"/>
              <a:t>Once respondent is served with an ex-</a:t>
            </a:r>
            <a:r>
              <a:rPr lang="en-US" dirty="0" err="1"/>
              <a:t>parte</a:t>
            </a:r>
            <a:r>
              <a:rPr lang="en-US" dirty="0"/>
              <a:t> OP, a hearing will be held within 15 days to determine whether an OP will be granted.</a:t>
            </a:r>
          </a:p>
          <a:p>
            <a:r>
              <a:rPr lang="en-US" dirty="0"/>
              <a:t>OP lasts for 1 year but can be extended up to 10 years based on responded violating the order. </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620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Domestic relationship NOT REQUIRED if the victim is a stalking or sexual assault victim. </a:t>
            </a:r>
          </a:p>
          <a:p>
            <a:r>
              <a:rPr lang="en-US" dirty="0"/>
              <a:t>OP hearings are civil.  We cannot get involved in those hearings.  </a:t>
            </a:r>
          </a:p>
          <a:p>
            <a:r>
              <a:rPr lang="en-US" dirty="0"/>
              <a:t>Once respondent is served with an ex-</a:t>
            </a:r>
            <a:r>
              <a:rPr lang="en-US" dirty="0" err="1"/>
              <a:t>parte</a:t>
            </a:r>
            <a:r>
              <a:rPr lang="en-US" dirty="0"/>
              <a:t> OP, a hearing will be held within 15 days to determine whether an OP will be granted.</a:t>
            </a:r>
          </a:p>
          <a:p>
            <a:r>
              <a:rPr lang="en-US" dirty="0"/>
              <a:t>OP lasts for 1 year but can be extended up to 10 years based on responded violating the order. </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2537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love got to do with it?  Nothing</a:t>
            </a:r>
          </a:p>
          <a:p>
            <a:r>
              <a:rPr lang="en-US" dirty="0"/>
              <a:t>It’s POWER, CONTROL &amp; DOMINATION</a:t>
            </a:r>
          </a:p>
          <a:p>
            <a:r>
              <a:rPr lang="en-US" dirty="0"/>
              <a:t>What causes someone to want or need to control another person?  Psychology class for another day.</a:t>
            </a:r>
          </a:p>
          <a:p>
            <a:endParaRPr lang="en-US" dirty="0"/>
          </a:p>
          <a:p>
            <a:r>
              <a:rPr lang="en-US" dirty="0"/>
              <a:t>Prevalence:  Whole book of crimes…why are we focusing on DV this hour?</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28425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370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44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6083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74826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9884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421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09150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6509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9859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5027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National Coalition Against Domestic Violence statistics</a:t>
            </a:r>
          </a:p>
          <a:p>
            <a:pPr marL="231229" indent="-231229">
              <a:buAutoNum type="arabicParenR"/>
            </a:pPr>
            <a:r>
              <a:rPr lang="en-US" dirty="0"/>
              <a:t>Tennessee Bureau of Investigation Domestic Violence Report for 2020</a:t>
            </a:r>
          </a:p>
          <a:p>
            <a:pPr marL="231229" indent="-231229">
              <a:buAutoNum type="arabicParenR"/>
            </a:pPr>
            <a:r>
              <a:rPr lang="en-US" dirty="0"/>
              <a:t>Stalking and sexual assault can also be domestic but I am going to focus on assaults for this presentation since it is what we see most in court.</a:t>
            </a:r>
          </a:p>
          <a:p>
            <a:pPr marL="231229" indent="-231229">
              <a:buAutoNum type="arabicParenR"/>
            </a:pPr>
            <a:r>
              <a:rPr lang="en-US" dirty="0"/>
              <a:t>No 2021 Stats available yet – </a:t>
            </a:r>
            <a:r>
              <a:rPr lang="en-US" b="1" i="1" dirty="0"/>
              <a:t>COVID will skew</a:t>
            </a:r>
          </a:p>
          <a:p>
            <a:pPr marL="693687" lvl="1" indent="-231229">
              <a:buAutoNum type="arabicParenR"/>
            </a:pPr>
            <a:r>
              <a:rPr lang="en-US" dirty="0"/>
              <a:t>Lack of Reporting due to no where to escape</a:t>
            </a:r>
          </a:p>
          <a:p>
            <a:pPr marL="693687" lvl="1" indent="-231229">
              <a:buAutoNum type="arabicParenR"/>
            </a:pPr>
            <a:r>
              <a:rPr lang="en-US" dirty="0"/>
              <a:t>Not seeing doctors, teachers or friends who could report.</a:t>
            </a:r>
          </a:p>
          <a:p>
            <a:pPr marL="693687" lvl="1" indent="-231229">
              <a:buAutoNum type="arabicParenR"/>
            </a:pPr>
            <a:endParaRPr lang="en-US" dirty="0"/>
          </a:p>
          <a:p>
            <a:pPr marL="693687" lvl="1" indent="-231229">
              <a:buAutoNum type="arabicParenR"/>
            </a:pPr>
            <a:r>
              <a:rPr lang="en-US" dirty="0"/>
              <a:t>In Nashville, MNPD gets a DV call every 20 minutes.</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3825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195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49357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61354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7269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1172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553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7232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96595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32671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229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When she threw the popcorn – offensive contact</a:t>
            </a:r>
          </a:p>
          <a:p>
            <a:pPr marL="228600" indent="-228600">
              <a:buAutoNum type="arabicParenR"/>
            </a:pPr>
            <a:r>
              <a:rPr lang="en-US" dirty="0"/>
              <a:t>When she was cowering – fear of bodily injury</a:t>
            </a:r>
          </a:p>
          <a:p>
            <a:pPr marL="228600" indent="-228600">
              <a:buAutoNum type="arabicParenR"/>
            </a:pPr>
            <a:r>
              <a:rPr lang="en-US" dirty="0"/>
              <a:t>Bruises on her arms at the office – bodily injury</a:t>
            </a:r>
          </a:p>
          <a:p>
            <a:pPr marL="228600" indent="-228600">
              <a:buAutoNum type="arabicParenR"/>
            </a:pPr>
            <a:endParaRPr lang="en-US" dirty="0"/>
          </a:p>
          <a:p>
            <a:pPr marL="228600" indent="-228600">
              <a:buAutoNum type="arabicParenR"/>
            </a:pPr>
            <a:r>
              <a:rPr lang="en-US" dirty="0"/>
              <a:t>Bodily injury:  cut, abrasion, bruise, burn or disfigurement, and physical pain or temporary illness or impairment of a bodily member, organ or mental faculty.</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57847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Magistrate cannot impose sanctions for a victim requesting termination.</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976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Magistrate cannot impose sanctions for a victim requesting termination.</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732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Magistrate cannot impose sanctions for a victim requesting termination.</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47712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Magistrate cannot impose sanctions for a victim requesting termination.</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9560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had a gun – fear of bodily injury with a deadly weapon</a:t>
            </a:r>
          </a:p>
          <a:p>
            <a:endParaRPr lang="en-US" dirty="0"/>
          </a:p>
          <a:p>
            <a:r>
              <a:rPr lang="en-US" dirty="0"/>
              <a:t>Serious bodily injury:  injury that involves a substantial risk of death; protracted unconsciousness; extreme physical pain; protracted or obvious disfigurement; or protracted loss or substantial impairment of a function of a bodily member, organ or mental faculty.</a:t>
            </a:r>
          </a:p>
          <a:p>
            <a:endParaRPr lang="en-US" dirty="0"/>
          </a:p>
          <a:p>
            <a:r>
              <a:rPr lang="en-US" dirty="0"/>
              <a:t>Deadly weapon:  firearm or anything manifestly designed, made or adapted for the purpose of inflicting death or serious bodily injury or anything that in the manner of its use or intended use is capable of causing death or serious bodily injury.</a:t>
            </a:r>
          </a:p>
          <a:p>
            <a:endParaRPr lang="en-US" dirty="0"/>
          </a:p>
          <a:p>
            <a:r>
              <a:rPr lang="en-US" dirty="0"/>
              <a:t>Negron v. Owens</a:t>
            </a:r>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025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904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feels like six degrees of Kevin Bacon.</a:t>
            </a:r>
          </a:p>
          <a:p>
            <a:r>
              <a:rPr lang="en-US" dirty="0"/>
              <a:t>Unique to DV:</a:t>
            </a:r>
          </a:p>
          <a:p>
            <a:r>
              <a:rPr lang="en-US" dirty="0"/>
              <a:t>General rule is an officer cannot make a warrantless arrest for a misdemeanor offense unless the offense happened in his presence. </a:t>
            </a:r>
          </a:p>
          <a:p>
            <a:r>
              <a:rPr lang="en-US" dirty="0"/>
              <a:t>Domestic assault, by statute, is one of only misdemeanors where an officer can make an arrest WITHOUT A WARRANT when it was not in his presence. </a:t>
            </a:r>
          </a:p>
          <a:p>
            <a:r>
              <a:rPr lang="en-US" dirty="0"/>
              <a:t>Some departments mandate someone is to be arrested.  Some departments still use discretion.  </a:t>
            </a:r>
          </a:p>
          <a:p>
            <a:r>
              <a:rPr lang="en-US" dirty="0"/>
              <a:t>Subject to a 12-hour hold.  </a:t>
            </a:r>
          </a:p>
          <a:p>
            <a:r>
              <a:rPr lang="en-US" dirty="0"/>
              <a:t>Subject to special bond conditions.  (</a:t>
            </a:r>
            <a:r>
              <a:rPr lang="en-US" dirty="0" err="1"/>
              <a:t>ie</a:t>
            </a:r>
            <a:r>
              <a:rPr lang="en-US" dirty="0"/>
              <a:t>:  stay away from victim, peaceful contact with victim, stay away from the residence….)</a:t>
            </a:r>
          </a:p>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9278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feels like six degrees of Kevin Bacon.</a:t>
            </a:r>
          </a:p>
          <a:p>
            <a:r>
              <a:rPr lang="en-US" dirty="0"/>
              <a:t>Unique to DV:</a:t>
            </a:r>
          </a:p>
          <a:p>
            <a:r>
              <a:rPr lang="en-US" dirty="0"/>
              <a:t>General rule is an officer cannot make a warrantless arrest for a misdemeanor offense unless the offense happened in his presence. </a:t>
            </a:r>
          </a:p>
          <a:p>
            <a:r>
              <a:rPr lang="en-US" dirty="0"/>
              <a:t>Domestic assault, by statute, is one of only misdemeanors where an officer can make an arrest WITHOUT A WARRANT when it was not in his presence. </a:t>
            </a:r>
          </a:p>
          <a:p>
            <a:r>
              <a:rPr lang="en-US" dirty="0"/>
              <a:t>Some departments mandate someone is to be arrested.  Some departments still use discretion.  </a:t>
            </a:r>
          </a:p>
          <a:p>
            <a:r>
              <a:rPr lang="en-US" dirty="0"/>
              <a:t>Subject to a 12-hour hold.  </a:t>
            </a:r>
          </a:p>
          <a:p>
            <a:r>
              <a:rPr lang="en-US" dirty="0"/>
              <a:t>Subject to special bond conditions.  (</a:t>
            </a:r>
            <a:r>
              <a:rPr lang="en-US" dirty="0" err="1"/>
              <a:t>ie</a:t>
            </a:r>
            <a:r>
              <a:rPr lang="en-US" dirty="0"/>
              <a:t>:  stay away from victim, peaceful contact with victim, stay away from the residence….)</a:t>
            </a:r>
          </a:p>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1899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33AEA074-24A7-4657-AE02-A51F68EA6AA2}" type="slidenum">
              <a:rPr lang="en-US">
                <a:solidFill>
                  <a:prstClr val="black"/>
                </a:solidFill>
                <a:latin typeface="Calibri" panose="020F0502020204030204"/>
              </a:rPr>
              <a:pPr defTabSz="924916">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826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FC1E-8D8F-98E4-6C35-935C6790F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609CC9-F12A-4A07-7AFB-BC0D9E873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CD9565-A4EE-9836-72AB-DCB66EE1A54A}"/>
              </a:ext>
            </a:extLst>
          </p:cNvPr>
          <p:cNvSpPr>
            <a:spLocks noGrp="1"/>
          </p:cNvSpPr>
          <p:nvPr>
            <p:ph type="dt" sz="half" idx="10"/>
          </p:nvPr>
        </p:nvSpPr>
        <p:spPr/>
        <p:txBody>
          <a:bodyPr/>
          <a:lstStyle/>
          <a:p>
            <a:fld id="{825226DF-C5E1-40E8-98D5-81EBDC27CD63}" type="datetimeFigureOut">
              <a:rPr lang="en-US" smtClean="0"/>
              <a:t>8/13/2024</a:t>
            </a:fld>
            <a:endParaRPr lang="en-US"/>
          </a:p>
        </p:txBody>
      </p:sp>
      <p:sp>
        <p:nvSpPr>
          <p:cNvPr id="5" name="Footer Placeholder 4">
            <a:extLst>
              <a:ext uri="{FF2B5EF4-FFF2-40B4-BE49-F238E27FC236}">
                <a16:creationId xmlns:a16="http://schemas.microsoft.com/office/drawing/2014/main" id="{5B930879-4D6A-6836-03DC-307B196C7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8E8D5-F874-CFB2-63F1-5A8F31C1FF92}"/>
              </a:ext>
            </a:extLst>
          </p:cNvPr>
          <p:cNvSpPr>
            <a:spLocks noGrp="1"/>
          </p:cNvSpPr>
          <p:nvPr>
            <p:ph type="sldNum" sz="quarter" idx="12"/>
          </p:nvPr>
        </p:nvSpPr>
        <p:spPr/>
        <p:txBody>
          <a:bodyPr/>
          <a:lstStyle/>
          <a:p>
            <a:fld id="{B67F33B0-FDD6-4584-B96D-383471D49DED}" type="slidenum">
              <a:rPr lang="en-US" smtClean="0"/>
              <a:t>‹#›</a:t>
            </a:fld>
            <a:endParaRPr lang="en-US"/>
          </a:p>
        </p:txBody>
      </p:sp>
    </p:spTree>
    <p:extLst>
      <p:ext uri="{BB962C8B-B14F-4D97-AF65-F5344CB8AC3E}">
        <p14:creationId xmlns:p14="http://schemas.microsoft.com/office/powerpoint/2010/main" val="1943481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8/13/2024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2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B9D55-38C8-45B4-BB2D-4FDBBDB08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30AFB53-C167-DC29-D6D4-37B93B5FD983}"/>
              </a:ext>
            </a:extLst>
          </p:cNvPr>
          <p:cNvSpPr>
            <a:spLocks noGrp="1"/>
          </p:cNvSpPr>
          <p:nvPr>
            <p:ph type="subTitle" idx="1"/>
          </p:nvPr>
        </p:nvSpPr>
        <p:spPr>
          <a:xfrm>
            <a:off x="1370013" y="4790049"/>
            <a:ext cx="9440862" cy="1018534"/>
          </a:xfrm>
          <a:effectLst/>
        </p:spPr>
        <p:txBody>
          <a:bodyPr anchor="t">
            <a:normAutofit/>
          </a:bodyPr>
          <a:lstStyle/>
          <a:p>
            <a:endParaRPr lang="en-US"/>
          </a:p>
        </p:txBody>
      </p:sp>
      <p:sp useBgFill="1">
        <p:nvSpPr>
          <p:cNvPr id="10" name="Freeform: Shape 9">
            <a:extLst>
              <a:ext uri="{FF2B5EF4-FFF2-40B4-BE49-F238E27FC236}">
                <a16:creationId xmlns:a16="http://schemas.microsoft.com/office/drawing/2014/main" id="{B40DDA79-7866-468E-A33D-D8341D900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7080"/>
          </a:xfrm>
          <a:custGeom>
            <a:avLst/>
            <a:gdLst>
              <a:gd name="connsiteX0" fmla="*/ 0 w 12192000"/>
              <a:gd name="connsiteY0" fmla="*/ 0 h 4567080"/>
              <a:gd name="connsiteX1" fmla="*/ 12192000 w 12192000"/>
              <a:gd name="connsiteY1" fmla="*/ 0 h 4567080"/>
              <a:gd name="connsiteX2" fmla="*/ 12192000 w 12192000"/>
              <a:gd name="connsiteY2" fmla="*/ 4040874 h 4567080"/>
              <a:gd name="connsiteX3" fmla="*/ 11707453 w 12192000"/>
              <a:gd name="connsiteY3" fmla="*/ 4125902 h 4567080"/>
              <a:gd name="connsiteX4" fmla="*/ 6090444 w 12192000"/>
              <a:gd name="connsiteY4" fmla="*/ 4567080 h 4567080"/>
              <a:gd name="connsiteX5" fmla="*/ 473435 w 12192000"/>
              <a:gd name="connsiteY5" fmla="*/ 4125902 h 4567080"/>
              <a:gd name="connsiteX6" fmla="*/ 0 w 12192000"/>
              <a:gd name="connsiteY6" fmla="*/ 4042824 h 45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67080">
                <a:moveTo>
                  <a:pt x="0" y="0"/>
                </a:moveTo>
                <a:lnTo>
                  <a:pt x="12192000" y="0"/>
                </a:lnTo>
                <a:lnTo>
                  <a:pt x="12192000" y="4040874"/>
                </a:lnTo>
                <a:lnTo>
                  <a:pt x="11707453" y="4125902"/>
                </a:lnTo>
                <a:cubicBezTo>
                  <a:pt x="9955980" y="4411316"/>
                  <a:pt x="8064085" y="4567080"/>
                  <a:pt x="6090444" y="4567080"/>
                </a:cubicBezTo>
                <a:cubicBezTo>
                  <a:pt x="4116804" y="4567080"/>
                  <a:pt x="2224908" y="4411316"/>
                  <a:pt x="473435" y="4125902"/>
                </a:cubicBezTo>
                <a:lnTo>
                  <a:pt x="0" y="4042824"/>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E35249-63A5-43AB-FC5E-7BF1C0A4F233}"/>
              </a:ext>
            </a:extLst>
          </p:cNvPr>
          <p:cNvSpPr>
            <a:spLocks noGrp="1"/>
          </p:cNvSpPr>
          <p:nvPr>
            <p:ph type="ctrTitle"/>
          </p:nvPr>
        </p:nvSpPr>
        <p:spPr>
          <a:xfrm>
            <a:off x="1370013" y="775504"/>
            <a:ext cx="9440862" cy="4014545"/>
          </a:xfrm>
          <a:effectLst/>
        </p:spPr>
        <p:txBody>
          <a:bodyPr anchor="b">
            <a:normAutofit fontScale="90000"/>
          </a:bodyPr>
          <a:lstStyle/>
          <a:p>
            <a:br>
              <a:rPr lang="en-US" dirty="0"/>
            </a:br>
            <a:br>
              <a:rPr lang="en-US" dirty="0"/>
            </a:br>
            <a:br>
              <a:rPr lang="en-US" dirty="0"/>
            </a:br>
            <a:br>
              <a:rPr lang="en-US" dirty="0"/>
            </a:br>
            <a:r>
              <a:rPr lang="en-US" dirty="0"/>
              <a:t>DOMESTIC VIOLENCE</a:t>
            </a:r>
            <a:br>
              <a:rPr lang="en-US" dirty="0"/>
            </a:br>
            <a:r>
              <a:rPr lang="en-US" dirty="0"/>
              <a:t>AND </a:t>
            </a:r>
            <a:br>
              <a:rPr lang="en-US" dirty="0"/>
            </a:br>
            <a:r>
              <a:rPr lang="en-US" dirty="0"/>
              <a:t>ORDERS OF PROTECTION</a:t>
            </a:r>
            <a:br>
              <a:rPr lang="en-US" dirty="0"/>
            </a:br>
            <a:r>
              <a:rPr lang="en-US" dirty="0"/>
              <a:t>AND </a:t>
            </a:r>
            <a:br>
              <a:rPr lang="en-US" dirty="0"/>
            </a:br>
            <a:r>
              <a:rPr lang="en-US" dirty="0"/>
              <a:t>TRACKING THE ACCUSED</a:t>
            </a:r>
          </a:p>
        </p:txBody>
      </p:sp>
    </p:spTree>
    <p:extLst>
      <p:ext uri="{BB962C8B-B14F-4D97-AF65-F5344CB8AC3E}">
        <p14:creationId xmlns:p14="http://schemas.microsoft.com/office/powerpoint/2010/main" val="311005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r>
              <a:rPr lang="en-US" sz="4400" dirty="0"/>
              <a:t>DV Enhancements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lnSpcReduction="10000"/>
          </a:bodyPr>
          <a:lstStyle/>
          <a:p>
            <a:r>
              <a:rPr lang="en-US" sz="2400" dirty="0"/>
              <a:t>T.C.A. § 39-13-111(c)</a:t>
            </a:r>
          </a:p>
          <a:p>
            <a:r>
              <a:rPr lang="en-US" sz="2400" dirty="0"/>
              <a:t>First offense is punished as assault with the added condition of the offender can longer possess a firearm.  </a:t>
            </a:r>
          </a:p>
          <a:p>
            <a:r>
              <a:rPr lang="en-US" sz="2400" dirty="0"/>
              <a:t>Second offense has the additional punishment of a minimum of 30 days in jail and a minimum $350 fine.</a:t>
            </a:r>
          </a:p>
          <a:p>
            <a:endParaRPr lang="en-US" sz="2400" dirty="0"/>
          </a:p>
        </p:txBody>
      </p:sp>
    </p:spTree>
    <p:extLst>
      <p:ext uri="{BB962C8B-B14F-4D97-AF65-F5344CB8AC3E}">
        <p14:creationId xmlns:p14="http://schemas.microsoft.com/office/powerpoint/2010/main" val="137504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25"/>
          <a:stretch/>
        </p:blipFill>
        <p:spPr>
          <a:xfrm>
            <a:off x="-8622" y="10"/>
            <a:ext cx="6096000" cy="6857990"/>
          </a:xfrm>
          <a:prstGeom prst="rect">
            <a:avLst/>
          </a:prstGeom>
        </p:spPr>
      </p:pic>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Autofit/>
          </a:bodyPr>
          <a:lstStyle/>
          <a:p>
            <a:r>
              <a:rPr lang="en-US" sz="4400" dirty="0"/>
              <a:t>DV Enhancements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Autofit/>
          </a:bodyPr>
          <a:lstStyle/>
          <a:p>
            <a:r>
              <a:rPr lang="en-US" sz="2400" dirty="0"/>
              <a:t>T.C.A. § 39-13-111(c)</a:t>
            </a:r>
          </a:p>
          <a:p>
            <a:r>
              <a:rPr lang="en-US" sz="2400" dirty="0"/>
              <a:t>A third or subsequent offense becomes a class E felony.  There is a mandatory minimum 90 consecutive days in jail and a minimum $1,100 fine.  </a:t>
            </a:r>
          </a:p>
          <a:p>
            <a:r>
              <a:rPr lang="en-US" sz="2400" dirty="0"/>
              <a:t>For enhancement, the current offense must be less than 10 years from the most recent offense. </a:t>
            </a:r>
          </a:p>
        </p:txBody>
      </p:sp>
    </p:spTree>
    <p:extLst>
      <p:ext uri="{BB962C8B-B14F-4D97-AF65-F5344CB8AC3E}">
        <p14:creationId xmlns:p14="http://schemas.microsoft.com/office/powerpoint/2010/main" val="190561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a:t>Harassment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rmAutofit/>
          </a:bodyPr>
          <a:lstStyle/>
          <a:p>
            <a:r>
              <a:rPr lang="en-US" sz="2100"/>
              <a:t>T.C.A. § 39-17-308</a:t>
            </a:r>
          </a:p>
          <a:p>
            <a:r>
              <a:rPr lang="en-US" sz="2100"/>
              <a:t>An offender intentionally communicates a threat to another person or displays an image to another person and the person communicating the threat intends the communication to be a threat of harm to the victim and a reasonable person would perceive the communication to be a threat of harm. </a:t>
            </a:r>
          </a:p>
          <a:p>
            <a:r>
              <a:rPr lang="en-US" sz="2100"/>
              <a:t>The offender engages in bullying or cyber bullying.</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38" name="Picture 3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08301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a:t>Harassment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rmAutofit/>
          </a:bodyPr>
          <a:lstStyle/>
          <a:p>
            <a:r>
              <a:rPr lang="en-US"/>
              <a:t>The offender communicates with the victim without lawful purpose with the intent that the frequency or means of the communication annoys, offends, alarms, or frightens the recipient and, by this action, annoys, offends, alarms, or frightens the victim. </a:t>
            </a:r>
          </a:p>
          <a:p>
            <a:r>
              <a:rPr lang="en-US"/>
              <a:t>Harassment is a class A misdemeanor.</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41" name="Picture 4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50099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174075"/>
          </a:xfrm>
        </p:spPr>
        <p:txBody>
          <a:bodyPr>
            <a:normAutofit/>
          </a:bodyPr>
          <a:lstStyle/>
          <a:p>
            <a:r>
              <a:rPr lang="en-US"/>
              <a:t>Stalking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1972101"/>
            <a:ext cx="5978072" cy="3722748"/>
          </a:xfrm>
        </p:spPr>
        <p:txBody>
          <a:bodyPr anchor="ctr">
            <a:normAutofit/>
          </a:bodyPr>
          <a:lstStyle/>
          <a:p>
            <a:r>
              <a:rPr lang="en-US"/>
              <a:t>T.C.A. § 39-17-315</a:t>
            </a:r>
          </a:p>
          <a:p>
            <a:r>
              <a:rPr lang="en-US"/>
              <a:t>A willful course of conduct involving repeated or continuing harassment that would cause a reasonable person to feel terrorized, frightened, intimidated, threatened,  or harassed, and that actually causes the victim to feel at least one of these emotions. </a:t>
            </a:r>
          </a:p>
        </p:txBody>
      </p:sp>
      <p:pic>
        <p:nvPicPr>
          <p:cNvPr id="38" name="Picture 37">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12027" b="-3"/>
          <a:stretch/>
        </p:blipFill>
        <p:spPr>
          <a:xfrm>
            <a:off x="7552945" y="643465"/>
            <a:ext cx="3995592" cy="5103372"/>
          </a:xfrm>
          <a:prstGeom prst="rect">
            <a:avLst/>
          </a:prstGeom>
        </p:spPr>
      </p:pic>
    </p:spTree>
    <p:extLst>
      <p:ext uri="{BB962C8B-B14F-4D97-AF65-F5344CB8AC3E}">
        <p14:creationId xmlns:p14="http://schemas.microsoft.com/office/powerpoint/2010/main" val="357711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5978072" cy="1556702"/>
          </a:xfrm>
        </p:spPr>
        <p:txBody>
          <a:bodyPr>
            <a:normAutofit/>
          </a:bodyPr>
          <a:lstStyle/>
          <a:p>
            <a:r>
              <a:rPr lang="en-US"/>
              <a:t>Stalking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354729"/>
            <a:ext cx="5978072" cy="3340119"/>
          </a:xfrm>
        </p:spPr>
        <p:txBody>
          <a:bodyPr anchor="t">
            <a:normAutofit/>
          </a:bodyPr>
          <a:lstStyle/>
          <a:p>
            <a:pPr>
              <a:lnSpc>
                <a:spcPct val="100000"/>
              </a:lnSpc>
            </a:pPr>
            <a:r>
              <a:rPr lang="en-US"/>
              <a:t>Stalking can be in person, by telephone, by text messages, by electronic communications, by social media, by mail, or by placing an object or delivering an object on property owned or possessed by the victim.  </a:t>
            </a:r>
          </a:p>
          <a:p>
            <a:pPr>
              <a:lnSpc>
                <a:spcPct val="100000"/>
              </a:lnSpc>
            </a:pPr>
            <a:r>
              <a:rPr lang="en-US"/>
              <a:t>Stalking is a class A misdemeanor.</a:t>
            </a:r>
          </a:p>
          <a:p>
            <a:pPr>
              <a:lnSpc>
                <a:spcPct val="100000"/>
              </a:lnSpc>
            </a:pPr>
            <a:r>
              <a:rPr lang="en-US"/>
              <a:t>If the offender is a registered sex offender, it is a class E felony.</a:t>
            </a:r>
          </a:p>
        </p:txBody>
      </p:sp>
      <p:pic>
        <p:nvPicPr>
          <p:cNvPr id="38" name="Picture 37">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125"/>
          <a:stretch/>
        </p:blipFill>
        <p:spPr>
          <a:xfrm>
            <a:off x="7552945" y="947625"/>
            <a:ext cx="3995592" cy="4495052"/>
          </a:xfrm>
          <a:prstGeom prst="rect">
            <a:avLst/>
          </a:prstGeom>
        </p:spPr>
      </p:pic>
    </p:spTree>
    <p:extLst>
      <p:ext uri="{BB962C8B-B14F-4D97-AF65-F5344CB8AC3E}">
        <p14:creationId xmlns:p14="http://schemas.microsoft.com/office/powerpoint/2010/main" val="206226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10353762" cy="1257300"/>
          </a:xfrm>
        </p:spPr>
        <p:txBody>
          <a:bodyPr>
            <a:normAutofit/>
          </a:bodyPr>
          <a:lstStyle/>
          <a:p>
            <a:r>
              <a:rPr lang="en-US"/>
              <a:t> Aggravated Stalking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132822"/>
            <a:ext cx="5546272" cy="3658378"/>
          </a:xfrm>
        </p:spPr>
        <p:txBody>
          <a:bodyPr anchor="ctr">
            <a:normAutofit/>
          </a:bodyPr>
          <a:lstStyle/>
          <a:p>
            <a:pPr>
              <a:lnSpc>
                <a:spcPct val="100000"/>
              </a:lnSpc>
            </a:pPr>
            <a:r>
              <a:rPr lang="en-US" sz="2000" dirty="0"/>
              <a:t>A deadly weapon was displayed; or</a:t>
            </a:r>
            <a:endParaRPr lang="en-US" sz="2000"/>
          </a:p>
          <a:p>
            <a:pPr>
              <a:lnSpc>
                <a:spcPct val="100000"/>
              </a:lnSpc>
            </a:pPr>
            <a:r>
              <a:rPr lang="en-US" sz="2000" dirty="0"/>
              <a:t>The victim is under 18 and the offender is at least 5 years older than the victim; or</a:t>
            </a:r>
            <a:endParaRPr lang="en-US" sz="2000"/>
          </a:p>
          <a:p>
            <a:pPr>
              <a:lnSpc>
                <a:spcPct val="100000"/>
              </a:lnSpc>
            </a:pPr>
            <a:r>
              <a:rPr lang="en-US" sz="2000" dirty="0"/>
              <a:t>The victim is more than 65 years old; or</a:t>
            </a:r>
            <a:endParaRPr lang="en-US" sz="2000"/>
          </a:p>
          <a:p>
            <a:pPr>
              <a:lnSpc>
                <a:spcPct val="100000"/>
              </a:lnSpc>
            </a:pPr>
            <a:r>
              <a:rPr lang="en-US" sz="2000" dirty="0"/>
              <a:t>The offender has been convicted of stalking within the past 7 years; or</a:t>
            </a:r>
            <a:endParaRPr lang="en-US" sz="2000"/>
          </a:p>
          <a:p>
            <a:pPr>
              <a:lnSpc>
                <a:spcPct val="100000"/>
              </a:lnSpc>
            </a:pPr>
            <a:r>
              <a:rPr lang="en-US" sz="2000" dirty="0"/>
              <a:t>The victim had an order of protection, restraining order or other court imposed prohibition.</a:t>
            </a:r>
            <a:endParaRPr lang="en-US" sz="2000"/>
          </a:p>
          <a:p>
            <a:pPr>
              <a:lnSpc>
                <a:spcPct val="100000"/>
              </a:lnSpc>
            </a:pPr>
            <a:r>
              <a:rPr lang="en-US" sz="2000" dirty="0"/>
              <a:t>This is an E felony.</a:t>
            </a:r>
            <a:endParaRPr lang="en-US" sz="2000"/>
          </a:p>
        </p:txBody>
      </p:sp>
      <p:pic>
        <p:nvPicPr>
          <p:cNvPr id="38" name="Picture 37">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1040" r="1" b="7638"/>
          <a:stretch/>
        </p:blipFill>
        <p:spPr>
          <a:xfrm>
            <a:off x="7066560" y="2132822"/>
            <a:ext cx="4065464" cy="3258006"/>
          </a:xfrm>
          <a:prstGeom prst="rect">
            <a:avLst/>
          </a:prstGeom>
        </p:spPr>
      </p:pic>
    </p:spTree>
    <p:extLst>
      <p:ext uri="{BB962C8B-B14F-4D97-AF65-F5344CB8AC3E}">
        <p14:creationId xmlns:p14="http://schemas.microsoft.com/office/powerpoint/2010/main" val="415601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174075"/>
          </a:xfrm>
        </p:spPr>
        <p:txBody>
          <a:bodyPr>
            <a:normAutofit/>
          </a:bodyPr>
          <a:lstStyle/>
          <a:p>
            <a:r>
              <a:rPr lang="en-US" sz="3900"/>
              <a:t>Especially Aggravated Stalking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1972101"/>
            <a:ext cx="5978072" cy="3722748"/>
          </a:xfrm>
        </p:spPr>
        <p:txBody>
          <a:bodyPr anchor="ctr">
            <a:normAutofit/>
          </a:bodyPr>
          <a:lstStyle/>
          <a:p>
            <a:r>
              <a:rPr lang="en-US"/>
              <a:t>The offender has been previously convicted of stalking the same victim; or</a:t>
            </a:r>
          </a:p>
          <a:p>
            <a:r>
              <a:rPr lang="en-US"/>
              <a:t>The offender causes serious bodily injury to the victim or to the victim’s child, spouse, parent or dependent; or</a:t>
            </a:r>
          </a:p>
          <a:p>
            <a:r>
              <a:rPr lang="en-US"/>
              <a:t>The victim is less than 12 years of age and the offender is at least 18 years or age.</a:t>
            </a:r>
          </a:p>
          <a:p>
            <a:r>
              <a:rPr lang="en-US"/>
              <a:t>This is a class C felony.</a:t>
            </a:r>
          </a:p>
        </p:txBody>
      </p:sp>
      <p:pic>
        <p:nvPicPr>
          <p:cNvPr id="38" name="Picture 37">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12027" b="-3"/>
          <a:stretch/>
        </p:blipFill>
        <p:spPr>
          <a:xfrm>
            <a:off x="7552945" y="643465"/>
            <a:ext cx="3995592" cy="5103372"/>
          </a:xfrm>
          <a:prstGeom prst="rect">
            <a:avLst/>
          </a:prstGeom>
        </p:spPr>
      </p:pic>
    </p:spTree>
    <p:extLst>
      <p:ext uri="{BB962C8B-B14F-4D97-AF65-F5344CB8AC3E}">
        <p14:creationId xmlns:p14="http://schemas.microsoft.com/office/powerpoint/2010/main" val="50841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25"/>
          <a:stretch/>
        </p:blipFill>
        <p:spPr>
          <a:xfrm>
            <a:off x="-8622" y="10"/>
            <a:ext cx="6096000" cy="6857990"/>
          </a:xfrm>
          <a:prstGeom prst="rect">
            <a:avLst/>
          </a:prstGeom>
        </p:spPr>
      </p:pic>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Autofit/>
          </a:bodyPr>
          <a:lstStyle/>
          <a:p>
            <a:r>
              <a:rPr lang="en-US" sz="3200" dirty="0"/>
              <a:t>Electronic Tracking Devices on Vehicles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Autofit/>
          </a:bodyPr>
          <a:lstStyle/>
          <a:p>
            <a:r>
              <a:rPr lang="en-US" sz="2400" dirty="0"/>
              <a:t>T.C.A. § 39-13-606</a:t>
            </a:r>
          </a:p>
          <a:p>
            <a:r>
              <a:rPr lang="en-US" sz="2400" dirty="0"/>
              <a:t>The offender knowingly installs, conceals or otherwise places an electronic tracking device in or on a motor vehicle without the consent of all owners of the vehicle for the purpose of monitoring or following an occupant of the vehicle.  </a:t>
            </a:r>
          </a:p>
          <a:p>
            <a:r>
              <a:rPr lang="en-US" sz="2400" dirty="0"/>
              <a:t>This is a class A misdemeanor. </a:t>
            </a:r>
          </a:p>
        </p:txBody>
      </p:sp>
    </p:spTree>
    <p:extLst>
      <p:ext uri="{BB962C8B-B14F-4D97-AF65-F5344CB8AC3E}">
        <p14:creationId xmlns:p14="http://schemas.microsoft.com/office/powerpoint/2010/main" val="136078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sz="5400" dirty="0"/>
              <a:t>Orders of Protection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r>
              <a:rPr lang="en-US" sz="3200" dirty="0"/>
              <a:t>T.C.A. § 36-3-602</a:t>
            </a:r>
          </a:p>
          <a:p>
            <a:pPr lvl="1"/>
            <a:r>
              <a:rPr lang="en-US" sz="3200" dirty="0"/>
              <a:t>Any domestic abuse victim, stalking victim or sexual assault victim who has been subjected to, threatened with, or placed in fear of, domestic abuse, stalking or sexual assault may seek relief under this part….</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17673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46160" y="609599"/>
            <a:ext cx="5978072" cy="1505804"/>
          </a:xfrm>
        </p:spPr>
        <p:txBody>
          <a:bodyPr>
            <a:normAutofit/>
          </a:bodyPr>
          <a:lstStyle/>
          <a:p>
            <a:r>
              <a:rPr lang="en-US"/>
              <a:t>What is Domestic Violence?</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10649" y="1"/>
            <a:ext cx="4571649" cy="6858000"/>
          </a:xfrm>
          <a:prstGeom prst="rect">
            <a:avLst/>
          </a:prstGeom>
        </p:spPr>
      </p:pic>
      <p:pic>
        <p:nvPicPr>
          <p:cNvPr id="34" name="Picture 33">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146160" y="2286000"/>
            <a:ext cx="5978072" cy="3477088"/>
          </a:xfrm>
        </p:spPr>
        <p:txBody>
          <a:bodyPr anchor="ctr">
            <a:normAutofit/>
          </a:bodyPr>
          <a:lstStyle/>
          <a:p>
            <a:r>
              <a:rPr lang="en-US" sz="2800" dirty="0"/>
              <a:t>The willful intimidation, physical assault, sexual assault, and/or other abusive behavior that is part of a systemic </a:t>
            </a:r>
            <a:r>
              <a:rPr lang="en-US" sz="2800" i="1" dirty="0"/>
              <a:t>PATTERN OF POWER AND CONTROL </a:t>
            </a:r>
            <a:r>
              <a:rPr lang="en-US" sz="2800" dirty="0"/>
              <a:t>inflicted on one person in a domestic relationship upon the other.</a:t>
            </a:r>
          </a:p>
        </p:txBody>
      </p:sp>
    </p:spTree>
    <p:extLst>
      <p:ext uri="{BB962C8B-B14F-4D97-AF65-F5344CB8AC3E}">
        <p14:creationId xmlns:p14="http://schemas.microsoft.com/office/powerpoint/2010/main" val="150778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sz="5400" dirty="0"/>
              <a:t>Orders of Protection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r>
              <a:rPr lang="en-US" sz="3200" dirty="0"/>
              <a:t>T.C.A. § 36-</a:t>
            </a:r>
          </a:p>
          <a:p>
            <a:r>
              <a:rPr lang="en-US" sz="3200" dirty="0"/>
              <a:t> Standard of proof for issuing an order of protection is “for good cause shown.”</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61528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dirty="0"/>
              <a:t>Order of Protection</a:t>
            </a:r>
            <a:br>
              <a:rPr lang="en-US" dirty="0"/>
            </a:br>
            <a:endParaRPr lang="en-US"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lvl="1"/>
            <a:r>
              <a:rPr lang="en-US" sz="4400" dirty="0"/>
              <a:t>There does </a:t>
            </a:r>
            <a:r>
              <a:rPr lang="en-US" sz="4400" b="1" u="sng" dirty="0"/>
              <a:t>NOT</a:t>
            </a:r>
            <a:r>
              <a:rPr lang="en-US" sz="4400" dirty="0"/>
              <a:t> need to be a domestic relationship if the order of protection is sought due to stalking!</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7154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fontScale="90000"/>
          </a:bodyPr>
          <a:lstStyle/>
          <a:p>
            <a:r>
              <a:rPr lang="en-US" dirty="0"/>
              <a:t>Where Can you Get An Order of Protection?</a:t>
            </a:r>
            <a:br>
              <a:rPr lang="en-US" dirty="0"/>
            </a:br>
            <a:endParaRPr lang="en-US"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lvl="1"/>
            <a:r>
              <a:rPr lang="en-US" sz="2800" dirty="0"/>
              <a:t>In the county where the domestic abuse, stalking, sexual exploitation of a minor, sexual assault or human trafficking occurred; OR</a:t>
            </a:r>
          </a:p>
          <a:p>
            <a:pPr lvl="1"/>
            <a:r>
              <a:rPr lang="en-US" sz="2800" dirty="0"/>
              <a:t>In the county where the offender lives.</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53829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fontScale="90000"/>
          </a:bodyPr>
          <a:lstStyle/>
          <a:p>
            <a:r>
              <a:rPr lang="en-US" dirty="0"/>
              <a:t>Where is an Order of Protection Valid?</a:t>
            </a:r>
            <a:br>
              <a:rPr lang="en-US" dirty="0"/>
            </a:br>
            <a:endParaRPr lang="en-US"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lvl="1"/>
            <a:r>
              <a:rPr lang="en-US" sz="3600" dirty="0"/>
              <a:t>T.C.A. § 36-3-606(e)</a:t>
            </a:r>
          </a:p>
          <a:p>
            <a:pPr lvl="1"/>
            <a:r>
              <a:rPr lang="en-US" sz="3600" dirty="0"/>
              <a:t>An order of protection issued pursuant to this part SHALL be valid and enforceable in </a:t>
            </a:r>
            <a:r>
              <a:rPr lang="en-US" sz="3600" u="sng" dirty="0"/>
              <a:t>ANY</a:t>
            </a:r>
            <a:r>
              <a:rPr lang="en-US" sz="3600" dirty="0"/>
              <a:t> county of this state.</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49003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fontScale="90000"/>
          </a:bodyPr>
          <a:lstStyle/>
          <a:p>
            <a:r>
              <a:rPr lang="en-US" dirty="0"/>
              <a:t>Out of State Orders of Protection</a:t>
            </a:r>
            <a:br>
              <a:rPr lang="en-US" dirty="0"/>
            </a:br>
            <a:endParaRPr lang="en-US"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lvl="1"/>
            <a:r>
              <a:rPr lang="en-US" sz="2400" dirty="0"/>
              <a:t>T.C.A. § 36-3-622</a:t>
            </a:r>
          </a:p>
          <a:p>
            <a:pPr lvl="1"/>
            <a:r>
              <a:rPr lang="en-US" sz="2400" dirty="0"/>
              <a:t>Any valid order of protection issued by an out of state court, tribe or territory SHALL be afforded full faith and credit by the courts of this state and enforced as if it were issued in this state.  </a:t>
            </a:r>
          </a:p>
          <a:p>
            <a:pPr lvl="1"/>
            <a:r>
              <a:rPr lang="en-US" sz="2400" dirty="0"/>
              <a:t>***There shall be a presumption in favor of validity where an order appears authentic on its face. </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93262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dirty="0"/>
              <a:t>Order of Protection</a:t>
            </a:r>
            <a:br>
              <a:rPr lang="en-US" dirty="0"/>
            </a:br>
            <a:r>
              <a:rPr lang="en-US" dirty="0"/>
              <a:t>Violation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lvl="1"/>
            <a:r>
              <a:rPr lang="en-US" sz="2800" dirty="0"/>
              <a:t>T</a:t>
            </a:r>
            <a:r>
              <a:rPr lang="en-US" sz="2400" dirty="0"/>
              <a:t>.C.A. § 36-3-610</a:t>
            </a:r>
          </a:p>
          <a:p>
            <a:pPr lvl="1"/>
            <a:r>
              <a:rPr lang="en-US" sz="2400" dirty="0"/>
              <a:t>Violation of an ex-</a:t>
            </a:r>
            <a:r>
              <a:rPr lang="en-US" sz="2400" dirty="0" err="1"/>
              <a:t>parte</a:t>
            </a:r>
            <a:r>
              <a:rPr lang="en-US" sz="2400" dirty="0"/>
              <a:t> order of protection is punishable as contempt</a:t>
            </a:r>
          </a:p>
          <a:p>
            <a:pPr lvl="2"/>
            <a:r>
              <a:rPr lang="en-US" sz="2400" dirty="0"/>
              <a:t>Can arrest on contempt so long as the offender has been served with the ex-</a:t>
            </a:r>
            <a:r>
              <a:rPr lang="en-US" sz="2400" dirty="0" err="1"/>
              <a:t>parte</a:t>
            </a:r>
            <a:r>
              <a:rPr lang="en-US" sz="2400" dirty="0"/>
              <a:t> or has knowledge of it</a:t>
            </a:r>
          </a:p>
          <a:p>
            <a:pPr lvl="1"/>
            <a:r>
              <a:rPr lang="en-US" sz="2400" dirty="0"/>
              <a:t>T.C.A. § 39-13-111</a:t>
            </a:r>
          </a:p>
          <a:p>
            <a:pPr lvl="1"/>
            <a:r>
              <a:rPr lang="en-US" sz="2400" dirty="0"/>
              <a:t>Violation of an order of protection is a class A misdemeanor</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14354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10353762" cy="1257300"/>
          </a:xfrm>
        </p:spPr>
        <p:txBody>
          <a:bodyPr>
            <a:normAutofit/>
          </a:bodyPr>
          <a:lstStyle/>
          <a:p>
            <a:r>
              <a:rPr lang="en-US" sz="3900"/>
              <a:t>Setting Bond for</a:t>
            </a:r>
            <a:br>
              <a:rPr lang="en-US" sz="3900"/>
            </a:br>
            <a:r>
              <a:rPr lang="en-US" sz="3900"/>
              <a:t> DV Offenses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132822"/>
            <a:ext cx="5546272" cy="3658378"/>
          </a:xfrm>
        </p:spPr>
        <p:txBody>
          <a:bodyPr anchor="ctr">
            <a:normAutofit/>
          </a:bodyPr>
          <a:lstStyle/>
          <a:p>
            <a:pPr lvl="1"/>
            <a:r>
              <a:rPr lang="en-US" sz="1700"/>
              <a:t>In setting bond, the magistrate must review and consider:</a:t>
            </a:r>
          </a:p>
          <a:p>
            <a:pPr lvl="1"/>
            <a:r>
              <a:rPr lang="en-US" sz="1700"/>
              <a:t>The bond factors as set out in T.C.A. § 40-11-118 as well as the following factors: </a:t>
            </a:r>
          </a:p>
          <a:p>
            <a:pPr lvl="1"/>
            <a:r>
              <a:rPr lang="en-US" sz="1700"/>
              <a:t>Whether the offender is a threat to the victim;</a:t>
            </a:r>
          </a:p>
          <a:p>
            <a:pPr lvl="1"/>
            <a:r>
              <a:rPr lang="en-US" sz="1700"/>
              <a:t>Whether the offender is a threat to public safety;</a:t>
            </a:r>
          </a:p>
          <a:p>
            <a:pPr lvl="1"/>
            <a:r>
              <a:rPr lang="en-US" sz="1700"/>
              <a:t>Whether the offender is likely to appear in court.</a:t>
            </a:r>
          </a:p>
          <a:p>
            <a:pPr lvl="2"/>
            <a:r>
              <a:rPr lang="en-US" sz="1700" dirty="0"/>
              <a:t>T.C.A. § 40-11-150.</a:t>
            </a:r>
          </a:p>
          <a:p>
            <a:pPr lvl="1"/>
            <a:endParaRPr lang="en-US" sz="1700"/>
          </a:p>
        </p:txBody>
      </p:sp>
      <p:pic>
        <p:nvPicPr>
          <p:cNvPr id="71" name="Picture 7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21040" r="1" b="7638"/>
          <a:stretch/>
        </p:blipFill>
        <p:spPr>
          <a:xfrm>
            <a:off x="7066560" y="2132822"/>
            <a:ext cx="4065464" cy="3258006"/>
          </a:xfrm>
          <a:prstGeom prst="rect">
            <a:avLst/>
          </a:prstGeom>
        </p:spPr>
      </p:pic>
    </p:spTree>
    <p:extLst>
      <p:ext uri="{BB962C8B-B14F-4D97-AF65-F5344CB8AC3E}">
        <p14:creationId xmlns:p14="http://schemas.microsoft.com/office/powerpoint/2010/main" val="3995098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10353762" cy="1257300"/>
          </a:xfrm>
        </p:spPr>
        <p:txBody>
          <a:bodyPr>
            <a:normAutofit/>
          </a:bodyPr>
          <a:lstStyle/>
          <a:p>
            <a:r>
              <a:rPr lang="en-US" dirty="0"/>
              <a:t>What Cannot be Considered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132822"/>
            <a:ext cx="5546272" cy="3658378"/>
          </a:xfrm>
        </p:spPr>
        <p:txBody>
          <a:bodyPr anchor="ctr">
            <a:normAutofit/>
          </a:bodyPr>
          <a:lstStyle/>
          <a:p>
            <a:pPr lvl="1"/>
            <a:r>
              <a:rPr lang="en-US"/>
              <a:t>Whether you think the victim may or may not show up for court.  </a:t>
            </a:r>
          </a:p>
          <a:p>
            <a:pPr lvl="1"/>
            <a:r>
              <a:rPr lang="en-US"/>
              <a:t>Whether there has been a prior incident that was dismissed due to the victim not showing up for court. </a:t>
            </a:r>
          </a:p>
        </p:txBody>
      </p:sp>
      <p:pic>
        <p:nvPicPr>
          <p:cNvPr id="74" name="Picture 73">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21040" r="1" b="7638"/>
          <a:stretch/>
        </p:blipFill>
        <p:spPr>
          <a:xfrm>
            <a:off x="7066560" y="2132822"/>
            <a:ext cx="4065464" cy="3258006"/>
          </a:xfrm>
          <a:prstGeom prst="rect">
            <a:avLst/>
          </a:prstGeom>
        </p:spPr>
      </p:pic>
    </p:spTree>
    <p:extLst>
      <p:ext uri="{BB962C8B-B14F-4D97-AF65-F5344CB8AC3E}">
        <p14:creationId xmlns:p14="http://schemas.microsoft.com/office/powerpoint/2010/main" val="2904685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5978072" cy="1556702"/>
          </a:xfrm>
        </p:spPr>
        <p:txBody>
          <a:bodyPr>
            <a:normAutofit/>
          </a:bodyPr>
          <a:lstStyle/>
          <a:p>
            <a:r>
              <a:rPr lang="en-US"/>
              <a:t>Bond Conditions for</a:t>
            </a:r>
            <a:br>
              <a:rPr lang="en-US"/>
            </a:br>
            <a:r>
              <a:rPr lang="en-US"/>
              <a:t> DV Offenses</a:t>
            </a:r>
          </a:p>
        </p:txBody>
      </p:sp>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354729"/>
            <a:ext cx="5978072" cy="3340119"/>
          </a:xfrm>
        </p:spPr>
        <p:txBody>
          <a:bodyPr anchor="t">
            <a:normAutofit/>
          </a:bodyPr>
          <a:lstStyle/>
          <a:p>
            <a:pPr lvl="1">
              <a:lnSpc>
                <a:spcPct val="90000"/>
              </a:lnSpc>
            </a:pPr>
            <a:r>
              <a:rPr lang="en-US" sz="1800"/>
              <a:t>T.C.A. § 40-11-150</a:t>
            </a:r>
          </a:p>
          <a:p>
            <a:pPr lvl="1">
              <a:lnSpc>
                <a:spcPct val="90000"/>
              </a:lnSpc>
            </a:pPr>
            <a:r>
              <a:rPr lang="en-US" sz="1800"/>
              <a:t>May fully prohibit contact with the victim;</a:t>
            </a:r>
          </a:p>
          <a:p>
            <a:pPr lvl="1">
              <a:lnSpc>
                <a:spcPct val="90000"/>
              </a:lnSpc>
            </a:pPr>
            <a:r>
              <a:rPr lang="en-US" sz="1800"/>
              <a:t>May enjoin the offender from threatening or committing offenses against the defendant;</a:t>
            </a:r>
          </a:p>
          <a:p>
            <a:pPr lvl="1">
              <a:lnSpc>
                <a:spcPct val="90000"/>
              </a:lnSpc>
            </a:pPr>
            <a:r>
              <a:rPr lang="en-US" sz="1800"/>
              <a:t>May order the offender to vacate the residence, if the offender lives with the victim;</a:t>
            </a:r>
          </a:p>
          <a:p>
            <a:pPr lvl="1">
              <a:lnSpc>
                <a:spcPct val="90000"/>
              </a:lnSpc>
            </a:pPr>
            <a:r>
              <a:rPr lang="en-US" sz="1800"/>
              <a:t>May prohibit the offender from possessing or using a firearm</a:t>
            </a:r>
          </a:p>
          <a:p>
            <a:pPr lvl="1">
              <a:lnSpc>
                <a:spcPct val="90000"/>
              </a:lnSpc>
            </a:pPr>
            <a:r>
              <a:rPr lang="en-US" sz="1800"/>
              <a:t>May prohibit the offender from possessing or consuming alcohol or controlled substances</a:t>
            </a:r>
          </a:p>
          <a:p>
            <a:pPr marL="450000" lvl="1" indent="0">
              <a:lnSpc>
                <a:spcPct val="90000"/>
              </a:lnSpc>
              <a:buNone/>
            </a:pPr>
            <a:endParaRPr lang="en-US" sz="1800"/>
          </a:p>
        </p:txBody>
      </p:sp>
      <p:pic>
        <p:nvPicPr>
          <p:cNvPr id="73" name="Picture 72">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692" r="19408"/>
          <a:stretch/>
        </p:blipFill>
        <p:spPr>
          <a:xfrm>
            <a:off x="7552945" y="643465"/>
            <a:ext cx="3401956" cy="5103372"/>
          </a:xfrm>
          <a:prstGeom prst="rect">
            <a:avLst/>
          </a:prstGeom>
        </p:spPr>
      </p:pic>
    </p:spTree>
    <p:extLst>
      <p:ext uri="{BB962C8B-B14F-4D97-AF65-F5344CB8AC3E}">
        <p14:creationId xmlns:p14="http://schemas.microsoft.com/office/powerpoint/2010/main" val="58375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5978072" cy="1556702"/>
          </a:xfrm>
        </p:spPr>
        <p:txBody>
          <a:bodyPr>
            <a:normAutofit/>
          </a:bodyPr>
          <a:lstStyle/>
          <a:p>
            <a:r>
              <a:rPr lang="en-US"/>
              <a:t>Bond Conditions for</a:t>
            </a:r>
            <a:br>
              <a:rPr lang="en-US"/>
            </a:br>
            <a:r>
              <a:rPr lang="en-US"/>
              <a:t> DV Offenses</a:t>
            </a:r>
          </a:p>
        </p:txBody>
      </p:sp>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354729"/>
            <a:ext cx="5978072" cy="3340119"/>
          </a:xfrm>
        </p:spPr>
        <p:txBody>
          <a:bodyPr anchor="t">
            <a:normAutofit/>
          </a:bodyPr>
          <a:lstStyle/>
          <a:p>
            <a:pPr lvl="1"/>
            <a:r>
              <a:rPr lang="en-US"/>
              <a:t>T.C.A. § 40-11-150</a:t>
            </a:r>
          </a:p>
          <a:p>
            <a:pPr marL="450000" lvl="1" indent="0">
              <a:buNone/>
            </a:pPr>
            <a:r>
              <a:rPr lang="en-US"/>
              <a:t>An offender charged with domestic assault, stalking, aggravated stalking or especially aggravated stalking is subject to the 12-hour hold.</a:t>
            </a:r>
          </a:p>
          <a:p>
            <a:pPr marL="450000" lvl="1" indent="0">
              <a:buNone/>
            </a:pPr>
            <a:r>
              <a:rPr lang="en-US"/>
              <a:t>An offender charged will aggravated domestic assault is subject to the 12-hour hold.  That hold may be extended to 24 hours.  In addition, the magistrate SHALL issue a no contact order.</a:t>
            </a:r>
          </a:p>
          <a:p>
            <a:pPr marL="450000" lvl="1" indent="0">
              <a:buNone/>
            </a:pPr>
            <a:endParaRPr lang="en-US"/>
          </a:p>
        </p:txBody>
      </p:sp>
      <p:pic>
        <p:nvPicPr>
          <p:cNvPr id="71" name="Picture 7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692" r="19408"/>
          <a:stretch/>
        </p:blipFill>
        <p:spPr>
          <a:xfrm>
            <a:off x="7552945" y="643465"/>
            <a:ext cx="3401956" cy="5103372"/>
          </a:xfrm>
          <a:prstGeom prst="rect">
            <a:avLst/>
          </a:prstGeom>
        </p:spPr>
      </p:pic>
    </p:spTree>
    <p:extLst>
      <p:ext uri="{BB962C8B-B14F-4D97-AF65-F5344CB8AC3E}">
        <p14:creationId xmlns:p14="http://schemas.microsoft.com/office/powerpoint/2010/main" val="202970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14B0-7A11-C4D2-9FDF-8FFFF3221B2C}"/>
              </a:ext>
            </a:extLst>
          </p:cNvPr>
          <p:cNvSpPr>
            <a:spLocks noGrp="1"/>
          </p:cNvSpPr>
          <p:nvPr>
            <p:ph type="title"/>
          </p:nvPr>
        </p:nvSpPr>
        <p:spPr>
          <a:xfrm>
            <a:off x="1365955" y="609600"/>
            <a:ext cx="9901601" cy="90311"/>
          </a:xfrm>
        </p:spPr>
        <p:txBody>
          <a:bodyPr>
            <a:normAutofit fontScale="90000"/>
          </a:bodyPr>
          <a:lstStyle/>
          <a:p>
            <a:endParaRPr lang="en-US" dirty="0"/>
          </a:p>
        </p:txBody>
      </p:sp>
      <p:graphicFrame>
        <p:nvGraphicFramePr>
          <p:cNvPr id="6" name="Content Placeholder 5">
            <a:extLst>
              <a:ext uri="{FF2B5EF4-FFF2-40B4-BE49-F238E27FC236}">
                <a16:creationId xmlns:a16="http://schemas.microsoft.com/office/drawing/2014/main" id="{B1F275F6-6910-BD8F-9B89-65ADA6613842}"/>
              </a:ext>
            </a:extLst>
          </p:cNvPr>
          <p:cNvGraphicFramePr>
            <a:graphicFrameLocks noGrp="1" noChangeAspect="1"/>
          </p:cNvGraphicFramePr>
          <p:nvPr>
            <p:ph idx="1"/>
          </p:nvPr>
        </p:nvGraphicFramePr>
        <p:xfrm>
          <a:off x="3498850" y="341313"/>
          <a:ext cx="4768850" cy="6175375"/>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6" name="Content Placeholder 5">
                        <a:extLst>
                          <a:ext uri="{FF2B5EF4-FFF2-40B4-BE49-F238E27FC236}">
                            <a16:creationId xmlns:a16="http://schemas.microsoft.com/office/drawing/2014/main" id="{B1F275F6-6910-BD8F-9B89-65ADA6613842}"/>
                          </a:ext>
                        </a:extLst>
                      </p:cNvPr>
                      <p:cNvPicPr/>
                      <p:nvPr/>
                    </p:nvPicPr>
                    <p:blipFill>
                      <a:blip r:embed="rId3"/>
                      <a:stretch>
                        <a:fillRect/>
                      </a:stretch>
                    </p:blipFill>
                    <p:spPr>
                      <a:xfrm>
                        <a:off x="3498850" y="341313"/>
                        <a:ext cx="4768850" cy="6175375"/>
                      </a:xfrm>
                      <a:prstGeom prst="rect">
                        <a:avLst/>
                      </a:prstGeom>
                    </p:spPr>
                  </p:pic>
                </p:oleObj>
              </mc:Fallback>
            </mc:AlternateContent>
          </a:graphicData>
        </a:graphic>
      </p:graphicFrame>
    </p:spTree>
    <p:extLst>
      <p:ext uri="{BB962C8B-B14F-4D97-AF65-F5344CB8AC3E}">
        <p14:creationId xmlns:p14="http://schemas.microsoft.com/office/powerpoint/2010/main" val="192647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32772" y="540152"/>
            <a:ext cx="5978072" cy="1556702"/>
          </a:xfrm>
        </p:spPr>
        <p:txBody>
          <a:bodyPr>
            <a:normAutofit fontScale="90000"/>
          </a:bodyPr>
          <a:lstStyle/>
          <a:p>
            <a:r>
              <a:rPr lang="en-US" sz="4000" dirty="0"/>
              <a:t>Is the victim entitled to both an order of protection and bond conditions</a:t>
            </a:r>
            <a:r>
              <a:rPr lang="en-US" sz="3200" dirty="0"/>
              <a:t>?</a:t>
            </a:r>
          </a:p>
        </p:txBody>
      </p:sp>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354729"/>
            <a:ext cx="5978072" cy="3340119"/>
          </a:xfrm>
        </p:spPr>
        <p:txBody>
          <a:bodyPr anchor="t">
            <a:normAutofit/>
          </a:bodyPr>
          <a:lstStyle/>
          <a:p>
            <a:pPr marL="450000" lvl="1" indent="0" algn="ctr">
              <a:buNone/>
            </a:pPr>
            <a:r>
              <a:rPr lang="en-US" sz="9600" dirty="0"/>
              <a:t>YES!!!!</a:t>
            </a:r>
          </a:p>
        </p:txBody>
      </p:sp>
      <p:pic>
        <p:nvPicPr>
          <p:cNvPr id="71" name="Picture 7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692" r="19408"/>
          <a:stretch/>
        </p:blipFill>
        <p:spPr>
          <a:xfrm>
            <a:off x="7552945" y="643465"/>
            <a:ext cx="3401956" cy="5103372"/>
          </a:xfrm>
          <a:prstGeom prst="rect">
            <a:avLst/>
          </a:prstGeom>
        </p:spPr>
      </p:pic>
    </p:spTree>
    <p:extLst>
      <p:ext uri="{BB962C8B-B14F-4D97-AF65-F5344CB8AC3E}">
        <p14:creationId xmlns:p14="http://schemas.microsoft.com/office/powerpoint/2010/main" val="18925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5978072" cy="1556702"/>
          </a:xfrm>
        </p:spPr>
        <p:txBody>
          <a:bodyPr>
            <a:normAutofit/>
          </a:bodyPr>
          <a:lstStyle/>
          <a:p>
            <a:r>
              <a:rPr lang="en-US"/>
              <a:t>Why Grant Both?</a:t>
            </a:r>
            <a:br>
              <a:rPr lang="en-US"/>
            </a:br>
            <a:endParaRPr lang="en-US"/>
          </a:p>
        </p:txBody>
      </p:sp>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74898" y="1758940"/>
            <a:ext cx="5978072" cy="3340119"/>
          </a:xfrm>
        </p:spPr>
        <p:txBody>
          <a:bodyPr anchor="t">
            <a:noAutofit/>
          </a:bodyPr>
          <a:lstStyle/>
          <a:p>
            <a:pPr lvl="1">
              <a:lnSpc>
                <a:spcPct val="90000"/>
              </a:lnSpc>
            </a:pPr>
            <a:r>
              <a:rPr lang="en-US" sz="2000" dirty="0"/>
              <a:t>Added protection for the victim.</a:t>
            </a:r>
          </a:p>
          <a:p>
            <a:pPr lvl="1">
              <a:lnSpc>
                <a:spcPct val="90000"/>
              </a:lnSpc>
            </a:pPr>
            <a:r>
              <a:rPr lang="en-US" sz="2000" dirty="0"/>
              <a:t>Orders of protection are to be registered where law enforcement can easily verify its existence.  Bond conditions are not always registered.</a:t>
            </a:r>
          </a:p>
          <a:p>
            <a:pPr lvl="1">
              <a:lnSpc>
                <a:spcPct val="90000"/>
              </a:lnSpc>
            </a:pPr>
            <a:r>
              <a:rPr lang="en-US" sz="2000" dirty="0"/>
              <a:t>Bond conditions end when the case is disposed of.  Orders of protection are granted for one year and can be extended under certain circumstances. </a:t>
            </a:r>
          </a:p>
          <a:p>
            <a:pPr lvl="1">
              <a:lnSpc>
                <a:spcPct val="90000"/>
              </a:lnSpc>
            </a:pPr>
            <a:r>
              <a:rPr lang="en-US" sz="2000" dirty="0"/>
              <a:t>Orders of protection can assist victims in multiple ways including having the offender pay for  breaking a lease when necessary, ordering a wireless company to transfer billing responsibilities to the victim, etc. Bond conditions cannot. </a:t>
            </a:r>
          </a:p>
          <a:p>
            <a:pPr lvl="1">
              <a:lnSpc>
                <a:spcPct val="90000"/>
              </a:lnSpc>
            </a:pPr>
            <a:r>
              <a:rPr lang="en-US" sz="2000" dirty="0"/>
              <a:t>T.C.A. § 36-3-606</a:t>
            </a:r>
          </a:p>
        </p:txBody>
      </p:sp>
      <p:pic>
        <p:nvPicPr>
          <p:cNvPr id="71" name="Picture 7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692" r="19408"/>
          <a:stretch/>
        </p:blipFill>
        <p:spPr>
          <a:xfrm>
            <a:off x="7552945" y="643465"/>
            <a:ext cx="3401956" cy="5103372"/>
          </a:xfrm>
          <a:prstGeom prst="rect">
            <a:avLst/>
          </a:prstGeom>
        </p:spPr>
      </p:pic>
    </p:spTree>
    <p:extLst>
      <p:ext uri="{BB962C8B-B14F-4D97-AF65-F5344CB8AC3E}">
        <p14:creationId xmlns:p14="http://schemas.microsoft.com/office/powerpoint/2010/main" val="380741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sz="8800" dirty="0"/>
              <a:t>GPS</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4401" y="2090750"/>
            <a:ext cx="6096349" cy="3700450"/>
          </a:xfrm>
        </p:spPr>
        <p:txBody>
          <a:bodyPr anchor="ctr">
            <a:noAutofit/>
          </a:bodyPr>
          <a:lstStyle/>
          <a:p>
            <a:pPr lvl="1"/>
            <a:r>
              <a:rPr lang="en-US" sz="2000" dirty="0"/>
              <a:t>T.C.A. 40-11-152</a:t>
            </a:r>
          </a:p>
          <a:p>
            <a:pPr lvl="1"/>
            <a:r>
              <a:rPr lang="en-US" sz="2000" dirty="0"/>
              <a:t>Effective 7/1/2024</a:t>
            </a:r>
          </a:p>
          <a:p>
            <a:pPr lvl="1"/>
            <a:r>
              <a:rPr lang="en-US" sz="2000" dirty="0"/>
              <a:t>Service providers must have signed contract with the county where they will be providing the service.</a:t>
            </a:r>
          </a:p>
          <a:p>
            <a:pPr lvl="1"/>
            <a:r>
              <a:rPr lang="en-US" sz="2000" dirty="0"/>
              <a:t>Contract must include names/numbers of person/agency who will receive notifications and alerts</a:t>
            </a:r>
          </a:p>
        </p:txBody>
      </p:sp>
    </p:spTree>
    <p:extLst>
      <p:ext uri="{BB962C8B-B14F-4D97-AF65-F5344CB8AC3E}">
        <p14:creationId xmlns:p14="http://schemas.microsoft.com/office/powerpoint/2010/main" val="67161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sz="6000" dirty="0"/>
              <a:t>What does it do?</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4401" y="2090750"/>
            <a:ext cx="6096349" cy="3700450"/>
          </a:xfrm>
        </p:spPr>
        <p:txBody>
          <a:bodyPr anchor="ctr">
            <a:noAutofit/>
          </a:bodyPr>
          <a:lstStyle/>
          <a:p>
            <a:pPr lvl="1"/>
            <a:r>
              <a:rPr lang="en-US" sz="2800" dirty="0"/>
              <a:t>The system will notify the victim if the offender is at or near a location that the offender has been ordered to stay away from; and</a:t>
            </a:r>
          </a:p>
          <a:p>
            <a:pPr lvl="1"/>
            <a:r>
              <a:rPr lang="en-US" sz="2800" dirty="0"/>
              <a:t>Notifies the victim if the defendant is within the prescribed proximity of the victim’s cellular device or electronic receptor device.  </a:t>
            </a:r>
          </a:p>
        </p:txBody>
      </p:sp>
    </p:spTree>
    <p:extLst>
      <p:ext uri="{BB962C8B-B14F-4D97-AF65-F5344CB8AC3E}">
        <p14:creationId xmlns:p14="http://schemas.microsoft.com/office/powerpoint/2010/main" val="427959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sz="5400" dirty="0"/>
              <a:t>GPS May be Ordered</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4401" y="2090750"/>
            <a:ext cx="6096349" cy="3700450"/>
          </a:xfrm>
        </p:spPr>
        <p:txBody>
          <a:bodyPr anchor="ctr">
            <a:noAutofit/>
          </a:bodyPr>
          <a:lstStyle/>
          <a:p>
            <a:pPr lvl="1"/>
            <a:r>
              <a:rPr lang="en-US" sz="2000" dirty="0"/>
              <a:t>GPS </a:t>
            </a:r>
            <a:r>
              <a:rPr lang="en-US" sz="2000" u="sng" dirty="0"/>
              <a:t>MAY</a:t>
            </a:r>
            <a:r>
              <a:rPr lang="en-US" sz="2000" dirty="0"/>
              <a:t> be ordered for offenders charged with misdemeanor domestic assault, violation of an order of protection, stalking, aggravated stalking, or especially aggravated stalking.</a:t>
            </a:r>
          </a:p>
          <a:p>
            <a:pPr lvl="1"/>
            <a:r>
              <a:rPr lang="en-US" sz="2000" dirty="0"/>
              <a:t>The offender is required to pay for all costs related to the GPS device and any victim notification app or device.  Costs cannot be paid though the electronic monitoring indigency fund.</a:t>
            </a:r>
          </a:p>
          <a:p>
            <a:pPr lvl="1"/>
            <a:r>
              <a:rPr lang="en-US" sz="2000" dirty="0"/>
              <a:t>The GPS must be installed on the offender prior to the offender leaving jail.  </a:t>
            </a:r>
          </a:p>
        </p:txBody>
      </p:sp>
    </p:spTree>
    <p:extLst>
      <p:ext uri="{BB962C8B-B14F-4D97-AF65-F5344CB8AC3E}">
        <p14:creationId xmlns:p14="http://schemas.microsoft.com/office/powerpoint/2010/main" val="2159389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fontScale="90000"/>
          </a:bodyPr>
          <a:lstStyle/>
          <a:p>
            <a:r>
              <a:rPr lang="en-US" sz="5400" dirty="0"/>
              <a:t>You’ve ordered GPS, now what?</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700348"/>
            <a:ext cx="6096955" cy="3090852"/>
          </a:xfrm>
        </p:spPr>
        <p:txBody>
          <a:bodyPr anchor="ctr">
            <a:noAutofit/>
          </a:bodyPr>
          <a:lstStyle/>
          <a:p>
            <a:pPr lvl="1"/>
            <a:r>
              <a:rPr lang="en-US" sz="2000" dirty="0"/>
              <a:t>It is up to the magistrate to contact the victim and:</a:t>
            </a:r>
          </a:p>
          <a:p>
            <a:pPr lvl="2"/>
            <a:r>
              <a:rPr lang="en-US" sz="2000" dirty="0"/>
              <a:t>Inform the victim of her/his right to participate in the GPS system; </a:t>
            </a:r>
          </a:p>
          <a:p>
            <a:pPr lvl="2"/>
            <a:r>
              <a:rPr lang="en-US" sz="2000" dirty="0"/>
              <a:t>If the victim declines participation in the GPS, the magistrate shall explain the procedure for requesting termination in the program;</a:t>
            </a:r>
          </a:p>
          <a:p>
            <a:pPr lvl="2"/>
            <a:r>
              <a:rPr lang="en-US" sz="2000" dirty="0"/>
              <a:t>Explain how the GPS system functions, explain the limitations of the system and explain the extent to which the system tracks and record location and movement; </a:t>
            </a:r>
          </a:p>
          <a:p>
            <a:pPr lvl="2"/>
            <a:r>
              <a:rPr lang="en-US" sz="2000" dirty="0"/>
              <a:t>Determine what locations the offender is barred from and distance limitations;</a:t>
            </a:r>
          </a:p>
        </p:txBody>
      </p:sp>
    </p:spTree>
    <p:extLst>
      <p:ext uri="{BB962C8B-B14F-4D97-AF65-F5344CB8AC3E}">
        <p14:creationId xmlns:p14="http://schemas.microsoft.com/office/powerpoint/2010/main" val="4285586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fontScale="90000"/>
          </a:bodyPr>
          <a:lstStyle/>
          <a:p>
            <a:r>
              <a:rPr lang="en-US" sz="5400" dirty="0"/>
              <a:t>You’ve ordered GPS, now what?</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700348"/>
            <a:ext cx="6096955" cy="3090852"/>
          </a:xfrm>
        </p:spPr>
        <p:txBody>
          <a:bodyPr anchor="ctr">
            <a:noAutofit/>
          </a:bodyPr>
          <a:lstStyle/>
          <a:p>
            <a:pPr lvl="1"/>
            <a:r>
              <a:rPr lang="en-US" sz="2000" dirty="0"/>
              <a:t>It is up to the magistrate to contact the victim and:</a:t>
            </a:r>
          </a:p>
          <a:p>
            <a:pPr lvl="2"/>
            <a:r>
              <a:rPr lang="en-US" sz="2000" dirty="0"/>
              <a:t>Provide the victim the name and telephone number of the appropriate person employed by local law enforcement who the victim may call to request immediate assistance if the offender violates the terms of bond or GPS restrictions;</a:t>
            </a:r>
          </a:p>
          <a:p>
            <a:pPr lvl="2"/>
            <a:r>
              <a:rPr lang="en-US" sz="2000" dirty="0"/>
              <a:t>Provide information regarding support services and community services available to the victim.  </a:t>
            </a:r>
          </a:p>
        </p:txBody>
      </p:sp>
    </p:spTree>
    <p:extLst>
      <p:ext uri="{BB962C8B-B14F-4D97-AF65-F5344CB8AC3E}">
        <p14:creationId xmlns:p14="http://schemas.microsoft.com/office/powerpoint/2010/main" val="3177933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Autofit/>
          </a:bodyPr>
          <a:lstStyle/>
          <a:p>
            <a:r>
              <a:rPr lang="en-US" sz="3600" dirty="0"/>
              <a:t>You’ve determined that the offender is not a threat to the victim and doesn’t need GPS, now what?</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700348"/>
            <a:ext cx="6096955" cy="3090852"/>
          </a:xfrm>
        </p:spPr>
        <p:txBody>
          <a:bodyPr anchor="ctr">
            <a:noAutofit/>
          </a:bodyPr>
          <a:lstStyle/>
          <a:p>
            <a:pPr lvl="1"/>
            <a:r>
              <a:rPr lang="en-US" sz="2400" dirty="0"/>
              <a:t>It is up to the magistrate to make reasonable efforts to directly contact the victim and tell the victim that the offender will be released from custody without a GPS device.  It is up to the magistrate to explain that the victim will not be notified of the offender's proximity.</a:t>
            </a:r>
          </a:p>
        </p:txBody>
      </p:sp>
    </p:spTree>
    <p:extLst>
      <p:ext uri="{BB962C8B-B14F-4D97-AF65-F5344CB8AC3E}">
        <p14:creationId xmlns:p14="http://schemas.microsoft.com/office/powerpoint/2010/main" val="3229956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Autofit/>
          </a:bodyPr>
          <a:lstStyle/>
          <a:p>
            <a:r>
              <a:rPr lang="en-US" sz="4800" dirty="0"/>
              <a:t>GPS Must be Ordered</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700348"/>
            <a:ext cx="6096955" cy="3090852"/>
          </a:xfrm>
        </p:spPr>
        <p:txBody>
          <a:bodyPr anchor="ctr">
            <a:noAutofit/>
          </a:bodyPr>
          <a:lstStyle/>
          <a:p>
            <a:pPr lvl="1"/>
            <a:r>
              <a:rPr lang="en-US" sz="2800" dirty="0"/>
              <a:t>If the offender is charged with aggravated domestic assault, SHALL order the offender to wear a GPS device.</a:t>
            </a:r>
          </a:p>
          <a:p>
            <a:pPr lvl="1"/>
            <a:r>
              <a:rPr lang="en-US" sz="2800" dirty="0"/>
              <a:t>The only way around this is if the magistrate finds that the offender no longer poses a threat to the victim or public AND makes such a finding in a </a:t>
            </a:r>
            <a:r>
              <a:rPr lang="en-US" sz="2800" i="1" dirty="0"/>
              <a:t>written </a:t>
            </a:r>
            <a:r>
              <a:rPr lang="en-US" sz="2800" dirty="0"/>
              <a:t>order.</a:t>
            </a:r>
          </a:p>
        </p:txBody>
      </p:sp>
    </p:spTree>
    <p:extLst>
      <p:ext uri="{BB962C8B-B14F-4D97-AF65-F5344CB8AC3E}">
        <p14:creationId xmlns:p14="http://schemas.microsoft.com/office/powerpoint/2010/main" val="427494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lvl="1"/>
            <a:r>
              <a:rPr lang="en-US" sz="4800" dirty="0"/>
              <a:t>Notification to the victim is the same as required in misdemeanor offenses.  </a:t>
            </a:r>
          </a:p>
        </p:txBody>
      </p:sp>
    </p:spTree>
    <p:extLst>
      <p:ext uri="{BB962C8B-B14F-4D97-AF65-F5344CB8AC3E}">
        <p14:creationId xmlns:p14="http://schemas.microsoft.com/office/powerpoint/2010/main" val="4151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89322" y="5797"/>
            <a:ext cx="5978072" cy="1505804"/>
          </a:xfrm>
        </p:spPr>
        <p:txBody>
          <a:bodyPr>
            <a:normAutofit/>
          </a:bodyPr>
          <a:lstStyle/>
          <a:p>
            <a:r>
              <a:rPr lang="en-US" sz="3600" dirty="0"/>
              <a:t>IT’S EVERYWHERE</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10649" y="1"/>
            <a:ext cx="4571649" cy="6858000"/>
          </a:xfrm>
          <a:prstGeom prst="rect">
            <a:avLst/>
          </a:prstGeom>
        </p:spPr>
      </p:pic>
      <p:pic>
        <p:nvPicPr>
          <p:cNvPr id="31" name="Picture 3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027277" y="1869311"/>
            <a:ext cx="5978072" cy="3477088"/>
          </a:xfrm>
        </p:spPr>
        <p:txBody>
          <a:bodyPr anchor="ctr">
            <a:noAutofit/>
          </a:bodyPr>
          <a:lstStyle/>
          <a:p>
            <a:pPr>
              <a:lnSpc>
                <a:spcPct val="100000"/>
              </a:lnSpc>
            </a:pPr>
            <a:r>
              <a:rPr lang="en-US" sz="2000" dirty="0"/>
              <a:t>In the United States, more than 10 million adults experience domestic violence annually.  </a:t>
            </a:r>
          </a:p>
          <a:p>
            <a:pPr>
              <a:lnSpc>
                <a:spcPct val="100000"/>
              </a:lnSpc>
            </a:pPr>
            <a:r>
              <a:rPr lang="en-US" sz="2000" dirty="0"/>
              <a:t>1 in 4 women and 1 in 10 men will experience domestic violence during their lifetime.</a:t>
            </a:r>
          </a:p>
          <a:p>
            <a:pPr>
              <a:lnSpc>
                <a:spcPct val="100000"/>
              </a:lnSpc>
            </a:pPr>
            <a:r>
              <a:rPr lang="en-US" sz="2000" b="1" i="1" dirty="0"/>
              <a:t>IN TENNESSEE:</a:t>
            </a:r>
          </a:p>
          <a:p>
            <a:pPr>
              <a:lnSpc>
                <a:spcPct val="100000"/>
              </a:lnSpc>
            </a:pPr>
            <a:r>
              <a:rPr lang="en-US" sz="2000" dirty="0"/>
              <a:t>There were nearly 70,000 domestic violence calls in 2020</a:t>
            </a:r>
          </a:p>
          <a:p>
            <a:pPr>
              <a:lnSpc>
                <a:spcPct val="100000"/>
              </a:lnSpc>
            </a:pPr>
            <a:r>
              <a:rPr lang="en-US" sz="2000" dirty="0"/>
              <a:t>90 people were murdered in domestic violence incidents in 2020</a:t>
            </a:r>
          </a:p>
          <a:p>
            <a:pPr>
              <a:lnSpc>
                <a:spcPct val="100000"/>
              </a:lnSpc>
            </a:pPr>
            <a:r>
              <a:rPr lang="en-US" sz="2000" dirty="0"/>
              <a:t>Nearly 40% of women and nearly 37% of men will experience domestic violence in their lifetimes</a:t>
            </a:r>
            <a:r>
              <a:rPr lang="en-US" sz="2400" dirty="0"/>
              <a:t>.</a:t>
            </a:r>
          </a:p>
        </p:txBody>
      </p:sp>
    </p:spTree>
    <p:extLst>
      <p:ext uri="{BB962C8B-B14F-4D97-AF65-F5344CB8AC3E}">
        <p14:creationId xmlns:p14="http://schemas.microsoft.com/office/powerpoint/2010/main" val="1942578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lvl="1"/>
            <a:r>
              <a:rPr lang="en-US" sz="4000" dirty="0"/>
              <a:t>Requiring a GPS device does not limit the magistrate’s authority to impose other reasonable conditions of bond or from issuing an order of protection.</a:t>
            </a:r>
          </a:p>
        </p:txBody>
      </p:sp>
    </p:spTree>
    <p:extLst>
      <p:ext uri="{BB962C8B-B14F-4D97-AF65-F5344CB8AC3E}">
        <p14:creationId xmlns:p14="http://schemas.microsoft.com/office/powerpoint/2010/main" val="3931275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lvl="1"/>
            <a:r>
              <a:rPr lang="en-US" sz="4800" dirty="0"/>
              <a:t>The victim may request termination of the GPS monitoring at any time. </a:t>
            </a:r>
          </a:p>
        </p:txBody>
      </p:sp>
    </p:spTree>
    <p:extLst>
      <p:ext uri="{BB962C8B-B14F-4D97-AF65-F5344CB8AC3E}">
        <p14:creationId xmlns:p14="http://schemas.microsoft.com/office/powerpoint/2010/main" val="2728049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marL="450000" lvl="1" indent="0" algn="ctr">
              <a:buNone/>
            </a:pPr>
            <a:r>
              <a:rPr lang="en-US" sz="6600" dirty="0"/>
              <a:t>Clear as mud?</a:t>
            </a:r>
          </a:p>
        </p:txBody>
      </p:sp>
    </p:spTree>
    <p:extLst>
      <p:ext uri="{BB962C8B-B14F-4D97-AF65-F5344CB8AC3E}">
        <p14:creationId xmlns:p14="http://schemas.microsoft.com/office/powerpoint/2010/main" val="696821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marL="450000" lvl="1" indent="0" algn="ctr">
              <a:buNone/>
            </a:pPr>
            <a:r>
              <a:rPr lang="en-US" sz="6600" dirty="0"/>
              <a:t>Questions?</a:t>
            </a:r>
          </a:p>
        </p:txBody>
      </p:sp>
    </p:spTree>
    <p:extLst>
      <p:ext uri="{BB962C8B-B14F-4D97-AF65-F5344CB8AC3E}">
        <p14:creationId xmlns:p14="http://schemas.microsoft.com/office/powerpoint/2010/main" val="3462928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54353" y="370287"/>
            <a:ext cx="6096955" cy="46402"/>
          </a:xfrm>
        </p:spPr>
        <p:txBody>
          <a:bodyPr>
            <a:noAutofit/>
          </a:bodyPr>
          <a:lstStyle/>
          <a:p>
            <a:endParaRPr lang="en-US" sz="4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64" name="Picture 6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6"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73236" y="1365916"/>
            <a:ext cx="6096955" cy="3946659"/>
          </a:xfrm>
        </p:spPr>
        <p:txBody>
          <a:bodyPr anchor="ctr">
            <a:noAutofit/>
          </a:bodyPr>
          <a:lstStyle/>
          <a:p>
            <a:pPr marL="450000" lvl="1" indent="0" algn="ctr">
              <a:buNone/>
            </a:pPr>
            <a:r>
              <a:rPr lang="en-US" sz="4400" dirty="0"/>
              <a:t>Tammy H. Meade</a:t>
            </a:r>
          </a:p>
          <a:p>
            <a:pPr marL="450000" lvl="1" indent="0" algn="ctr">
              <a:buNone/>
            </a:pPr>
            <a:r>
              <a:rPr lang="en-US" sz="2800" dirty="0"/>
              <a:t>Assistant District Attorney General</a:t>
            </a:r>
          </a:p>
          <a:p>
            <a:pPr marL="450000" lvl="1" indent="0" algn="ctr">
              <a:buNone/>
            </a:pPr>
            <a:r>
              <a:rPr lang="en-US" sz="2800" dirty="0"/>
              <a:t>119 S. College Street</a:t>
            </a:r>
          </a:p>
          <a:p>
            <a:pPr marL="450000" lvl="1" indent="0" algn="ctr">
              <a:buNone/>
            </a:pPr>
            <a:r>
              <a:rPr lang="en-US" sz="2800" dirty="0"/>
              <a:t>Lebanon, Tennessee 37087</a:t>
            </a:r>
          </a:p>
          <a:p>
            <a:pPr marL="450000" lvl="1" indent="0" algn="ctr">
              <a:buNone/>
            </a:pPr>
            <a:r>
              <a:rPr lang="en-US" sz="2800" dirty="0"/>
              <a:t>(615) 443-2863</a:t>
            </a:r>
          </a:p>
          <a:p>
            <a:pPr marL="450000" lvl="1" indent="0" algn="ctr">
              <a:buNone/>
            </a:pPr>
            <a:r>
              <a:rPr lang="en-US" sz="2800" dirty="0"/>
              <a:t>thmeade@tndagc.org</a:t>
            </a:r>
          </a:p>
        </p:txBody>
      </p:sp>
    </p:spTree>
    <p:extLst>
      <p:ext uri="{BB962C8B-B14F-4D97-AF65-F5344CB8AC3E}">
        <p14:creationId xmlns:p14="http://schemas.microsoft.com/office/powerpoint/2010/main" val="222034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rmAutofit/>
          </a:bodyPr>
          <a:lstStyle/>
          <a:p>
            <a:r>
              <a:rPr lang="en-US"/>
              <a:t>What is Assault?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Autofit/>
          </a:bodyPr>
          <a:lstStyle/>
          <a:p>
            <a:pPr>
              <a:lnSpc>
                <a:spcPct val="90000"/>
              </a:lnSpc>
            </a:pPr>
            <a:r>
              <a:rPr lang="en-US" sz="2400" dirty="0"/>
              <a:t>T.C.A. § 39-13-101</a:t>
            </a:r>
          </a:p>
          <a:p>
            <a:pPr lvl="1">
              <a:lnSpc>
                <a:spcPct val="90000"/>
              </a:lnSpc>
            </a:pPr>
            <a:r>
              <a:rPr lang="en-US" sz="2400" dirty="0"/>
              <a:t>Intentionally, knowingly, or recklessly causes bodily injury to another; or</a:t>
            </a:r>
          </a:p>
          <a:p>
            <a:pPr lvl="1">
              <a:lnSpc>
                <a:spcPct val="90000"/>
              </a:lnSpc>
            </a:pPr>
            <a:r>
              <a:rPr lang="en-US" sz="2400" dirty="0"/>
              <a:t>Intentionally or knowingly causes another to reasonably fear bodily injury; or </a:t>
            </a:r>
          </a:p>
          <a:p>
            <a:pPr lvl="1">
              <a:lnSpc>
                <a:spcPct val="90000"/>
              </a:lnSpc>
            </a:pPr>
            <a:r>
              <a:rPr lang="en-US" sz="2400" dirty="0"/>
              <a:t>Intentionally or knowingly causes physical contact with another and a reasonable person would regard the contact as extremely offensive or provocative. </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31" name="Picture 3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46160" y="609599"/>
            <a:ext cx="5978072" cy="1505804"/>
          </a:xfrm>
        </p:spPr>
        <p:txBody>
          <a:bodyPr>
            <a:normAutofit/>
          </a:bodyPr>
          <a:lstStyle/>
          <a:p>
            <a:r>
              <a:rPr lang="en-US"/>
              <a:t>What is Aggravated Assault?</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10649" y="1"/>
            <a:ext cx="4571649" cy="6858000"/>
          </a:xfrm>
          <a:prstGeom prst="rect">
            <a:avLst/>
          </a:prstGeom>
        </p:spPr>
      </p:pic>
      <p:pic>
        <p:nvPicPr>
          <p:cNvPr id="31" name="Picture 3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146160" y="2286000"/>
            <a:ext cx="5978072" cy="3477088"/>
          </a:xfrm>
        </p:spPr>
        <p:txBody>
          <a:bodyPr anchor="ctr">
            <a:noAutofit/>
          </a:bodyPr>
          <a:lstStyle/>
          <a:p>
            <a:r>
              <a:rPr lang="en-US" sz="2400" dirty="0"/>
              <a:t>T.C.A. § 39-13-102</a:t>
            </a:r>
          </a:p>
          <a:p>
            <a:pPr lvl="1"/>
            <a:r>
              <a:rPr lang="en-US" sz="2400" dirty="0"/>
              <a:t>Assault that results in:</a:t>
            </a:r>
          </a:p>
          <a:p>
            <a:pPr lvl="2"/>
            <a:r>
              <a:rPr lang="en-US" sz="2400" dirty="0"/>
              <a:t>Serious bodily injury</a:t>
            </a:r>
          </a:p>
          <a:p>
            <a:pPr lvl="2"/>
            <a:r>
              <a:rPr lang="en-US" sz="2400" dirty="0"/>
              <a:t>Results in the death of another</a:t>
            </a:r>
          </a:p>
          <a:p>
            <a:pPr lvl="2"/>
            <a:r>
              <a:rPr lang="en-US" sz="2400" dirty="0"/>
              <a:t>Involves the use or display of a deadly weapon</a:t>
            </a:r>
          </a:p>
          <a:p>
            <a:pPr lvl="2"/>
            <a:r>
              <a:rPr lang="en-US" sz="2400" dirty="0"/>
              <a:t>Involved strangulation or attempted strangulation </a:t>
            </a:r>
          </a:p>
        </p:txBody>
      </p:sp>
    </p:spTree>
    <p:extLst>
      <p:ext uri="{BB962C8B-B14F-4D97-AF65-F5344CB8AC3E}">
        <p14:creationId xmlns:p14="http://schemas.microsoft.com/office/powerpoint/2010/main" val="3659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r>
              <a:rPr lang="en-US" sz="4000" dirty="0"/>
              <a:t>What makes it domestic?</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lnSpcReduction="10000"/>
          </a:bodyPr>
          <a:lstStyle/>
          <a:p>
            <a:r>
              <a:rPr lang="en-US" sz="2400" dirty="0"/>
              <a:t>T.C.A. § 39-13-111</a:t>
            </a:r>
          </a:p>
          <a:p>
            <a:pPr lvl="1"/>
            <a:r>
              <a:rPr lang="en-US" sz="2200" dirty="0"/>
              <a:t>Persons who are current or former spouses</a:t>
            </a:r>
          </a:p>
          <a:p>
            <a:pPr lvl="1"/>
            <a:r>
              <a:rPr lang="en-US" sz="2200" dirty="0"/>
              <a:t>Persons who live together or have lived together</a:t>
            </a:r>
          </a:p>
          <a:p>
            <a:pPr lvl="1"/>
            <a:r>
              <a:rPr lang="en-US" sz="2200" dirty="0"/>
              <a:t>Persons who are dating or who have dated or who have or had a sexual relationship BUT does not include fraternization between 2 individuals in a business or social context</a:t>
            </a:r>
          </a:p>
        </p:txBody>
      </p:sp>
    </p:spTree>
    <p:extLst>
      <p:ext uri="{BB962C8B-B14F-4D97-AF65-F5344CB8AC3E}">
        <p14:creationId xmlns:p14="http://schemas.microsoft.com/office/powerpoint/2010/main" val="75441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44347" y="305796"/>
            <a:ext cx="5978072" cy="1481150"/>
          </a:xfrm>
        </p:spPr>
        <p:txBody>
          <a:bodyPr>
            <a:normAutofit/>
          </a:bodyPr>
          <a:lstStyle/>
          <a:p>
            <a:r>
              <a:rPr lang="en-US"/>
              <a:t>What makes it domestic?</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03241" y="2200430"/>
            <a:ext cx="5895423" cy="2870625"/>
          </a:xfrm>
        </p:spPr>
        <p:txBody>
          <a:bodyPr anchor="ctr">
            <a:noAutofit/>
          </a:bodyPr>
          <a:lstStyle/>
          <a:p>
            <a:r>
              <a:rPr lang="en-US" sz="2800" dirty="0"/>
              <a:t>T.C.A. § 39-13-111</a:t>
            </a:r>
          </a:p>
          <a:p>
            <a:pPr lvl="1"/>
            <a:r>
              <a:rPr lang="en-US" sz="2800" dirty="0"/>
              <a:t>Persons who are related by blood or adoption</a:t>
            </a:r>
          </a:p>
          <a:p>
            <a:pPr lvl="1"/>
            <a:r>
              <a:rPr lang="en-US" sz="2800" dirty="0"/>
              <a:t>Persons who are related or were formerly related by marriage</a:t>
            </a:r>
          </a:p>
          <a:p>
            <a:pPr lvl="1"/>
            <a:r>
              <a:rPr lang="en-US" sz="2800" dirty="0"/>
              <a:t>Adult or minor children of a person in a relationship that is described above</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31" name="Picture 3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14493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44347" y="305796"/>
            <a:ext cx="5978072" cy="1481150"/>
          </a:xfrm>
        </p:spPr>
        <p:txBody>
          <a:bodyPr>
            <a:normAutofit/>
          </a:bodyPr>
          <a:lstStyle/>
          <a:p>
            <a:r>
              <a:rPr lang="en-US" dirty="0"/>
              <a:t>Primary Aggressor</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03241" y="2200430"/>
            <a:ext cx="5895423" cy="2870625"/>
          </a:xfrm>
        </p:spPr>
        <p:txBody>
          <a:bodyPr anchor="ctr">
            <a:noAutofit/>
          </a:bodyPr>
          <a:lstStyle/>
          <a:p>
            <a:r>
              <a:rPr lang="en-US" sz="2000" dirty="0"/>
              <a:t>T.C.A. § 36-3-619</a:t>
            </a:r>
          </a:p>
          <a:p>
            <a:r>
              <a:rPr lang="en-US" sz="2000" dirty="0"/>
              <a:t>If a law enforcement officer has probable cause to believe that a person has committed domestic assault, whether in the officer’s presence or not, the preferred response of the officer is arrest. </a:t>
            </a:r>
          </a:p>
          <a:p>
            <a:r>
              <a:rPr lang="en-US" sz="2000" dirty="0"/>
              <a:t>If two are more parties are complaining, it is the officer’s job to determine primary aggressor.</a:t>
            </a:r>
          </a:p>
          <a:p>
            <a:r>
              <a:rPr lang="en-US" sz="2000" dirty="0"/>
              <a:t>If both parties appear to be equally responsible, it’s left to the officer’s discretion.</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692" r="19408"/>
          <a:stretch/>
        </p:blipFill>
        <p:spPr>
          <a:xfrm>
            <a:off x="7620351" y="10"/>
            <a:ext cx="4571649" cy="6857990"/>
          </a:xfrm>
          <a:prstGeom prst="rect">
            <a:avLst/>
          </a:prstGeom>
        </p:spPr>
      </p:pic>
      <p:pic>
        <p:nvPicPr>
          <p:cNvPr id="31" name="Picture 3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832207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1085</TotalTime>
  <Words>2986</Words>
  <Application>Microsoft Office PowerPoint</Application>
  <PresentationFormat>Widescreen</PresentationFormat>
  <Paragraphs>260</Paragraphs>
  <Slides>44</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Aptos</vt:lpstr>
      <vt:lpstr>Calibri</vt:lpstr>
      <vt:lpstr>Goudy Old Style</vt:lpstr>
      <vt:lpstr>Wingdings 2</vt:lpstr>
      <vt:lpstr>SlateVTI</vt:lpstr>
      <vt:lpstr>PDF</vt:lpstr>
      <vt:lpstr>    DOMESTIC VIOLENCE AND  ORDERS OF PROTECTION AND  TRACKING THE ACCUSED</vt:lpstr>
      <vt:lpstr>What is Domestic Violence?</vt:lpstr>
      <vt:lpstr>PowerPoint Presentation</vt:lpstr>
      <vt:lpstr>IT’S EVERYWHERE</vt:lpstr>
      <vt:lpstr>What is Assault?</vt:lpstr>
      <vt:lpstr>What is Aggravated Assault?</vt:lpstr>
      <vt:lpstr>What makes it domestic?</vt:lpstr>
      <vt:lpstr>What makes it domestic?</vt:lpstr>
      <vt:lpstr>Primary Aggressor</vt:lpstr>
      <vt:lpstr>DV Enhancements</vt:lpstr>
      <vt:lpstr>DV Enhancements</vt:lpstr>
      <vt:lpstr>Harassment</vt:lpstr>
      <vt:lpstr>Harassment</vt:lpstr>
      <vt:lpstr>Stalking </vt:lpstr>
      <vt:lpstr>Stalking </vt:lpstr>
      <vt:lpstr> Aggravated Stalking </vt:lpstr>
      <vt:lpstr>Especially Aggravated Stalking </vt:lpstr>
      <vt:lpstr>Electronic Tracking Devices on Vehicles</vt:lpstr>
      <vt:lpstr>Orders of Protection</vt:lpstr>
      <vt:lpstr>Orders of Protection</vt:lpstr>
      <vt:lpstr>Order of Protection </vt:lpstr>
      <vt:lpstr>Where Can you Get An Order of Protection? </vt:lpstr>
      <vt:lpstr>Where is an Order of Protection Valid? </vt:lpstr>
      <vt:lpstr>Out of State Orders of Protection </vt:lpstr>
      <vt:lpstr>Order of Protection Violation</vt:lpstr>
      <vt:lpstr>Setting Bond for  DV Offenses</vt:lpstr>
      <vt:lpstr>What Cannot be Considered </vt:lpstr>
      <vt:lpstr>Bond Conditions for  DV Offenses</vt:lpstr>
      <vt:lpstr>Bond Conditions for  DV Offenses</vt:lpstr>
      <vt:lpstr>Is the victim entitled to both an order of protection and bond conditions?</vt:lpstr>
      <vt:lpstr>Why Grant Both? </vt:lpstr>
      <vt:lpstr>GPS</vt:lpstr>
      <vt:lpstr>What does it do?</vt:lpstr>
      <vt:lpstr>GPS May be Ordered</vt:lpstr>
      <vt:lpstr>You’ve ordered GPS, now what?</vt:lpstr>
      <vt:lpstr>You’ve ordered GPS, now what?</vt:lpstr>
      <vt:lpstr>You’ve determined that the offender is not a threat to the victim and doesn’t need GPS, now what?</vt:lpstr>
      <vt:lpstr>GPS Must be Ordered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Tammy H. Meade</dc:creator>
  <cp:lastModifiedBy>Tammy H. Meade</cp:lastModifiedBy>
  <cp:revision>37</cp:revision>
  <dcterms:created xsi:type="dcterms:W3CDTF">2024-08-06T19:33:49Z</dcterms:created>
  <dcterms:modified xsi:type="dcterms:W3CDTF">2024-08-13T14:04:39Z</dcterms:modified>
</cp:coreProperties>
</file>